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</p:sldIdLst>
  <p:sldSz cx="18288000" cy="10287000"/>
  <p:notesSz cx="6858000" cy="9144000"/>
  <p:embeddedFontLst>
    <p:embeddedFont>
      <p:font typeface="Calibri" panose="020F0502020204030204" pitchFamily="34" charset="0"/>
      <p:regular r:id="rId59"/>
      <p:bold r:id="rId60"/>
      <p:italic r:id="rId61"/>
      <p:boldItalic r:id="rId62"/>
    </p:embeddedFont>
    <p:embeddedFont>
      <p:font typeface="Heebo Bold" panose="020B0604020202020204" charset="-79"/>
      <p:regular r:id="rId63"/>
    </p:embeddedFont>
    <p:embeddedFont>
      <p:font typeface="Helios Extended Bold" panose="020B0604020202020204" charset="0"/>
      <p:regular r:id="rId64"/>
    </p:embeddedFont>
    <p:embeddedFont>
      <p:font typeface="Lato Bold" panose="020B0604020202020204" charset="0"/>
      <p:regular r:id="rId65"/>
    </p:embeddedFont>
    <p:embeddedFont>
      <p:font typeface="Lato" panose="020B0604020202020204" charset="0"/>
      <p:regular r:id="rId6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3" d="100"/>
          <a:sy n="43" d="100"/>
        </p:scale>
        <p:origin x="740" y="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5.fntdata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font" Target="fonts/font8.fntdata"/><Relationship Id="rId5" Type="http://schemas.openxmlformats.org/officeDocument/2006/relationships/slide" Target="slides/slide4.xml"/><Relationship Id="rId61" Type="http://schemas.openxmlformats.org/officeDocument/2006/relationships/font" Target="fonts/font3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font" Target="fonts/font6.fntdata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1.fntdata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font" Target="fonts/font4.fntdata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2.fntdata"/><Relationship Id="rId65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7" Type="http://schemas.openxmlformats.org/officeDocument/2006/relationships/image" Target="../media/image23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21.svg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8.sv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28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sv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sv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7" Type="http://schemas.openxmlformats.org/officeDocument/2006/relationships/image" Target="../media/image32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20.png"/><Relationship Id="rId4" Type="http://schemas.openxmlformats.org/officeDocument/2006/relationships/image" Target="../media/image1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svg"/><Relationship Id="rId4" Type="http://schemas.openxmlformats.org/officeDocument/2006/relationships/image" Target="../media/image1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sv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13" Type="http://schemas.openxmlformats.org/officeDocument/2006/relationships/image" Target="../media/image26.jpeg"/><Relationship Id="rId3" Type="http://schemas.openxmlformats.org/officeDocument/2006/relationships/image" Target="../media/image16.png"/><Relationship Id="rId7" Type="http://schemas.openxmlformats.org/officeDocument/2006/relationships/image" Target="../media/image23.png"/><Relationship Id="rId12" Type="http://schemas.openxmlformats.org/officeDocument/2006/relationships/image" Target="../media/image4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svg"/><Relationship Id="rId11" Type="http://schemas.openxmlformats.org/officeDocument/2006/relationships/image" Target="../media/image25.png"/><Relationship Id="rId5" Type="http://schemas.openxmlformats.org/officeDocument/2006/relationships/image" Target="../media/image22.png"/><Relationship Id="rId10" Type="http://schemas.openxmlformats.org/officeDocument/2006/relationships/image" Target="../media/image40.svg"/><Relationship Id="rId4" Type="http://schemas.openxmlformats.org/officeDocument/2006/relationships/image" Target="../media/image28.svg"/><Relationship Id="rId9" Type="http://schemas.openxmlformats.org/officeDocument/2006/relationships/image" Target="../media/image2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sv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sv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sv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sv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28.sv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svg"/><Relationship Id="rId4" Type="http://schemas.openxmlformats.org/officeDocument/2006/relationships/image" Target="../media/image3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svg"/><Relationship Id="rId5" Type="http://schemas.openxmlformats.org/officeDocument/2006/relationships/image" Target="../media/image39.png"/><Relationship Id="rId4" Type="http://schemas.openxmlformats.org/officeDocument/2006/relationships/image" Target="../media/image61.sv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svg"/><Relationship Id="rId4" Type="http://schemas.openxmlformats.org/officeDocument/2006/relationships/image" Target="../media/image4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svg"/><Relationship Id="rId7" Type="http://schemas.openxmlformats.org/officeDocument/2006/relationships/image" Target="../media/image45.gif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71.svg"/><Relationship Id="rId4" Type="http://schemas.openxmlformats.org/officeDocument/2006/relationships/image" Target="../media/image4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sv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210751" y="4728108"/>
            <a:ext cx="16220434" cy="20631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459"/>
              </a:lnSpc>
            </a:pPr>
            <a:r>
              <a:rPr lang="en-US" sz="3900" b="1" spc="195">
                <a:solidFill>
                  <a:srgbClr val="003C78"/>
                </a:solidFill>
                <a:latin typeface="Helios Extended Bold"/>
                <a:ea typeface="Helios Extended Bold"/>
                <a:cs typeface="Helios Extended Bold"/>
                <a:sym typeface="Helios Extended Bold"/>
              </a:rPr>
              <a:t>TEACHER’S USE OF MOTIVATIONAL STRATEGIES AND ITS CORRELATION WITH STUDENTS’ MOTIVATION FOR LEARNING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033783" y="1428852"/>
            <a:ext cx="16220434" cy="9505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779"/>
              </a:lnSpc>
            </a:pPr>
            <a:r>
              <a:rPr lang="en-US" sz="2700" b="1" spc="135">
                <a:solidFill>
                  <a:srgbClr val="000000"/>
                </a:solidFill>
                <a:latin typeface="Helios Extended Bold"/>
                <a:ea typeface="Helios Extended Bold"/>
                <a:cs typeface="Helios Extended Bold"/>
                <a:sym typeface="Helios Extended Bold"/>
              </a:rPr>
              <a:t>VINH TESOL INTERNATIONAL CONFERENCE 2024: TRENDS AND INNOVATIONS IN ENGLISH LANGUAGE EDUCATION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856814" y="3836441"/>
            <a:ext cx="16220434" cy="5168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060"/>
              </a:lnSpc>
            </a:pPr>
            <a:r>
              <a:rPr lang="en-US" sz="2900" b="1" spc="145">
                <a:solidFill>
                  <a:srgbClr val="000000"/>
                </a:solidFill>
                <a:latin typeface="Helios Extended Bold"/>
                <a:ea typeface="Helios Extended Bold"/>
                <a:cs typeface="Helios Extended Bold"/>
                <a:sym typeface="Helios Extended Bold"/>
              </a:rPr>
              <a:t>PAPER PRESENTATION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6285718" y="7200798"/>
            <a:ext cx="5074047" cy="1590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200"/>
              </a:lnSpc>
              <a:spcBef>
                <a:spcPct val="0"/>
              </a:spcBef>
            </a:pPr>
            <a:r>
              <a:rPr lang="en-US" sz="3000" spc="3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Authors: </a:t>
            </a:r>
          </a:p>
          <a:p>
            <a:pPr algn="just">
              <a:lnSpc>
                <a:spcPts val="4200"/>
              </a:lnSpc>
              <a:spcBef>
                <a:spcPct val="0"/>
              </a:spcBef>
            </a:pPr>
            <a:r>
              <a:rPr lang="en-US" sz="3000" spc="3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Dr. Cao Thuý Hồng</a:t>
            </a:r>
          </a:p>
          <a:p>
            <a:pPr algn="just">
              <a:lnSpc>
                <a:spcPts val="4200"/>
              </a:lnSpc>
              <a:spcBef>
                <a:spcPct val="0"/>
              </a:spcBef>
            </a:pPr>
            <a:r>
              <a:rPr lang="en-US" sz="3000" spc="3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Ms. Phạm Đỗ Quỳnh Anh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4610898"/>
            <a:chOff x="0" y="0"/>
            <a:chExt cx="4816593" cy="121439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1214393"/>
            </a:xfrm>
            <a:custGeom>
              <a:avLst/>
              <a:gdLst/>
              <a:ahLst/>
              <a:cxnLst/>
              <a:rect l="l" t="t" r="r" b="b"/>
              <a:pathLst>
                <a:path w="4816592" h="1214393">
                  <a:moveTo>
                    <a:pt x="0" y="0"/>
                  </a:moveTo>
                  <a:lnTo>
                    <a:pt x="4816592" y="0"/>
                  </a:lnTo>
                  <a:lnTo>
                    <a:pt x="4816592" y="1214393"/>
                  </a:lnTo>
                  <a:lnTo>
                    <a:pt x="0" y="1214393"/>
                  </a:lnTo>
                  <a:close/>
                </a:path>
              </a:pathLst>
            </a:custGeom>
            <a:solidFill>
              <a:srgbClr val="F2F1F1">
                <a:alpha val="80000"/>
              </a:srgbClr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816593" cy="12620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324460" y="580185"/>
            <a:ext cx="15934840" cy="28352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11200"/>
              </a:lnSpc>
            </a:pPr>
            <a:r>
              <a:rPr lang="en-US" sz="8000" b="1" spc="400">
                <a:solidFill>
                  <a:srgbClr val="000000"/>
                </a:solidFill>
                <a:latin typeface="Helios Extended Bold"/>
                <a:ea typeface="Helios Extended Bold"/>
                <a:cs typeface="Helios Extended Bold"/>
                <a:sym typeface="Helios Extended Bold"/>
              </a:rPr>
              <a:t>MOTIVATIONAL STRATEGIES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8700" y="4972050"/>
            <a:ext cx="16230600" cy="43770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7040"/>
              </a:lnSpc>
            </a:pPr>
            <a:r>
              <a:rPr lang="en-US" sz="4400" spc="22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Motivational strategies refer to intentional instructional </a:t>
            </a:r>
            <a:r>
              <a:rPr lang="en-US" sz="4400" b="1" spc="220">
                <a:solidFill>
                  <a:srgbClr val="003C78"/>
                </a:solidFill>
                <a:latin typeface="Lato Bold"/>
                <a:ea typeface="Lato Bold"/>
                <a:cs typeface="Lato Bold"/>
                <a:sym typeface="Lato Bold"/>
              </a:rPr>
              <a:t>interventions</a:t>
            </a:r>
            <a:r>
              <a:rPr lang="en-US" sz="4400" spc="22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 employed by L2 teachers to </a:t>
            </a:r>
            <a:r>
              <a:rPr lang="en-US" sz="4400" b="1" spc="220">
                <a:solidFill>
                  <a:srgbClr val="003C78"/>
                </a:solidFill>
                <a:latin typeface="Lato Bold"/>
                <a:ea typeface="Lato Bold"/>
                <a:cs typeface="Lato Bold"/>
                <a:sym typeface="Lato Bold"/>
              </a:rPr>
              <a:t>elicit, enhance, and sustain</a:t>
            </a:r>
            <a:r>
              <a:rPr lang="en-US" sz="4400" spc="22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 students’ motivation while </a:t>
            </a:r>
            <a:r>
              <a:rPr lang="en-US" sz="4400" b="1" spc="220">
                <a:solidFill>
                  <a:srgbClr val="003C78"/>
                </a:solidFill>
                <a:latin typeface="Lato Bold"/>
                <a:ea typeface="Lato Bold"/>
                <a:cs typeface="Lato Bold"/>
                <a:sym typeface="Lato Bold"/>
              </a:rPr>
              <a:t>safeguarding</a:t>
            </a:r>
            <a:r>
              <a:rPr lang="en-US" sz="4400" spc="22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 it from actions that may potentially distract them (Dornyei &amp; Ushioda, 2009; Guilloteaux &amp; Dornyei, 2008).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8759618" y="3329735"/>
            <a:ext cx="8499682" cy="795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6580"/>
              </a:lnSpc>
            </a:pPr>
            <a:r>
              <a:rPr lang="en-US" sz="4700" b="1" spc="470">
                <a:solidFill>
                  <a:srgbClr val="003C78"/>
                </a:solidFill>
                <a:latin typeface="Heebo Bold"/>
                <a:ea typeface="Heebo Bold"/>
                <a:cs typeface="Heebo Bold"/>
                <a:sym typeface="Heebo Bold"/>
              </a:rPr>
              <a:t>DEFINITION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780210" y="780210"/>
            <a:ext cx="248490" cy="248490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80210" y="780210"/>
            <a:ext cx="248490" cy="248490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7259300" y="9333392"/>
            <a:ext cx="248490" cy="248490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196837" y="0"/>
            <a:ext cx="9905728" cy="3817070"/>
            <a:chOff x="0" y="0"/>
            <a:chExt cx="999808" cy="385266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999808" cy="385266"/>
            </a:xfrm>
            <a:custGeom>
              <a:avLst/>
              <a:gdLst/>
              <a:ahLst/>
              <a:cxnLst/>
              <a:rect l="l" t="t" r="r" b="b"/>
              <a:pathLst>
                <a:path w="999808" h="385266">
                  <a:moveTo>
                    <a:pt x="796608" y="0"/>
                  </a:moveTo>
                  <a:cubicBezTo>
                    <a:pt x="908832" y="0"/>
                    <a:pt x="999808" y="86245"/>
                    <a:pt x="999808" y="192633"/>
                  </a:cubicBezTo>
                  <a:cubicBezTo>
                    <a:pt x="999808" y="299021"/>
                    <a:pt x="908832" y="385266"/>
                    <a:pt x="796608" y="385266"/>
                  </a:cubicBezTo>
                  <a:lnTo>
                    <a:pt x="203200" y="385266"/>
                  </a:lnTo>
                  <a:cubicBezTo>
                    <a:pt x="90976" y="385266"/>
                    <a:pt x="0" y="299021"/>
                    <a:pt x="0" y="192633"/>
                  </a:cubicBezTo>
                  <a:cubicBezTo>
                    <a:pt x="0" y="86245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2F1F1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999808" cy="4328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 rot="5334816" flipH="1">
            <a:off x="1827736" y="2964709"/>
            <a:ext cx="1451985" cy="1619861"/>
          </a:xfrm>
          <a:custGeom>
            <a:avLst/>
            <a:gdLst/>
            <a:ahLst/>
            <a:cxnLst/>
            <a:rect l="l" t="t" r="r" b="b"/>
            <a:pathLst>
              <a:path w="1451985" h="1619861">
                <a:moveTo>
                  <a:pt x="1451985" y="0"/>
                </a:moveTo>
                <a:lnTo>
                  <a:pt x="0" y="0"/>
                </a:lnTo>
                <a:lnTo>
                  <a:pt x="0" y="1619861"/>
                </a:lnTo>
                <a:lnTo>
                  <a:pt x="1451985" y="1619861"/>
                </a:lnTo>
                <a:lnTo>
                  <a:pt x="145198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12" name="Group 12"/>
          <p:cNvGrpSpPr/>
          <p:nvPr/>
        </p:nvGrpSpPr>
        <p:grpSpPr>
          <a:xfrm>
            <a:off x="3569821" y="2133714"/>
            <a:ext cx="5923143" cy="1168442"/>
            <a:chOff x="0" y="0"/>
            <a:chExt cx="1560005" cy="307738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560005" cy="307738"/>
            </a:xfrm>
            <a:custGeom>
              <a:avLst/>
              <a:gdLst/>
              <a:ahLst/>
              <a:cxnLst/>
              <a:rect l="l" t="t" r="r" b="b"/>
              <a:pathLst>
                <a:path w="1560005" h="307738">
                  <a:moveTo>
                    <a:pt x="66660" y="0"/>
                  </a:moveTo>
                  <a:lnTo>
                    <a:pt x="1493345" y="0"/>
                  </a:lnTo>
                  <a:cubicBezTo>
                    <a:pt x="1530160" y="0"/>
                    <a:pt x="1560005" y="29845"/>
                    <a:pt x="1560005" y="66660"/>
                  </a:cubicBezTo>
                  <a:lnTo>
                    <a:pt x="1560005" y="241078"/>
                  </a:lnTo>
                  <a:cubicBezTo>
                    <a:pt x="1560005" y="258757"/>
                    <a:pt x="1552982" y="275712"/>
                    <a:pt x="1540481" y="288213"/>
                  </a:cubicBezTo>
                  <a:cubicBezTo>
                    <a:pt x="1527979" y="300715"/>
                    <a:pt x="1511024" y="307738"/>
                    <a:pt x="1493345" y="307738"/>
                  </a:cubicBezTo>
                  <a:lnTo>
                    <a:pt x="66660" y="307738"/>
                  </a:lnTo>
                  <a:cubicBezTo>
                    <a:pt x="29845" y="307738"/>
                    <a:pt x="0" y="277893"/>
                    <a:pt x="0" y="241078"/>
                  </a:cubicBezTo>
                  <a:lnTo>
                    <a:pt x="0" y="66660"/>
                  </a:lnTo>
                  <a:cubicBezTo>
                    <a:pt x="0" y="48981"/>
                    <a:pt x="7023" y="32026"/>
                    <a:pt x="19524" y="19524"/>
                  </a:cubicBezTo>
                  <a:cubicBezTo>
                    <a:pt x="32026" y="7023"/>
                    <a:pt x="48981" y="0"/>
                    <a:pt x="66660" y="0"/>
                  </a:cubicBezTo>
                  <a:close/>
                </a:path>
              </a:pathLst>
            </a:custGeom>
            <a:solidFill>
              <a:srgbClr val="003C78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47625"/>
              <a:ext cx="1560005" cy="3553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 rot="-98342" flipH="1">
            <a:off x="2133784" y="6887732"/>
            <a:ext cx="1451985" cy="1619861"/>
          </a:xfrm>
          <a:custGeom>
            <a:avLst/>
            <a:gdLst/>
            <a:ahLst/>
            <a:cxnLst/>
            <a:rect l="l" t="t" r="r" b="b"/>
            <a:pathLst>
              <a:path w="1451985" h="1619861">
                <a:moveTo>
                  <a:pt x="1451984" y="0"/>
                </a:moveTo>
                <a:lnTo>
                  <a:pt x="0" y="0"/>
                </a:lnTo>
                <a:lnTo>
                  <a:pt x="0" y="1619861"/>
                </a:lnTo>
                <a:lnTo>
                  <a:pt x="1451984" y="1619861"/>
                </a:lnTo>
                <a:lnTo>
                  <a:pt x="1451984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5400000" flipH="1">
            <a:off x="9358462" y="6734402"/>
            <a:ext cx="1451985" cy="1619861"/>
          </a:xfrm>
          <a:custGeom>
            <a:avLst/>
            <a:gdLst/>
            <a:ahLst/>
            <a:cxnLst/>
            <a:rect l="l" t="t" r="r" b="b"/>
            <a:pathLst>
              <a:path w="1451985" h="1619861">
                <a:moveTo>
                  <a:pt x="1451984" y="0"/>
                </a:moveTo>
                <a:lnTo>
                  <a:pt x="0" y="0"/>
                </a:lnTo>
                <a:lnTo>
                  <a:pt x="0" y="1619862"/>
                </a:lnTo>
                <a:lnTo>
                  <a:pt x="1451984" y="1619862"/>
                </a:lnTo>
                <a:lnTo>
                  <a:pt x="1451984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10676836" flipH="1">
            <a:off x="9470845" y="3158090"/>
            <a:ext cx="1451985" cy="1619861"/>
          </a:xfrm>
          <a:custGeom>
            <a:avLst/>
            <a:gdLst/>
            <a:ahLst/>
            <a:cxnLst/>
            <a:rect l="l" t="t" r="r" b="b"/>
            <a:pathLst>
              <a:path w="1451985" h="1619861">
                <a:moveTo>
                  <a:pt x="1451984" y="0"/>
                </a:moveTo>
                <a:lnTo>
                  <a:pt x="0" y="0"/>
                </a:lnTo>
                <a:lnTo>
                  <a:pt x="0" y="1619861"/>
                </a:lnTo>
                <a:lnTo>
                  <a:pt x="1451984" y="1619861"/>
                </a:lnTo>
                <a:lnTo>
                  <a:pt x="1451984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18" name="Group 18"/>
          <p:cNvGrpSpPr/>
          <p:nvPr/>
        </p:nvGrpSpPr>
        <p:grpSpPr>
          <a:xfrm>
            <a:off x="4087152" y="7944811"/>
            <a:ext cx="4806372" cy="1168442"/>
            <a:chOff x="0" y="0"/>
            <a:chExt cx="1265876" cy="307738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265876" cy="307738"/>
            </a:xfrm>
            <a:custGeom>
              <a:avLst/>
              <a:gdLst/>
              <a:ahLst/>
              <a:cxnLst/>
              <a:rect l="l" t="t" r="r" b="b"/>
              <a:pathLst>
                <a:path w="1265876" h="307738">
                  <a:moveTo>
                    <a:pt x="82149" y="0"/>
                  </a:moveTo>
                  <a:lnTo>
                    <a:pt x="1183727" y="0"/>
                  </a:lnTo>
                  <a:cubicBezTo>
                    <a:pt x="1229096" y="0"/>
                    <a:pt x="1265876" y="36779"/>
                    <a:pt x="1265876" y="82149"/>
                  </a:cubicBezTo>
                  <a:lnTo>
                    <a:pt x="1265876" y="225589"/>
                  </a:lnTo>
                  <a:cubicBezTo>
                    <a:pt x="1265876" y="270958"/>
                    <a:pt x="1229096" y="307738"/>
                    <a:pt x="1183727" y="307738"/>
                  </a:cubicBezTo>
                  <a:lnTo>
                    <a:pt x="82149" y="307738"/>
                  </a:lnTo>
                  <a:cubicBezTo>
                    <a:pt x="36779" y="307738"/>
                    <a:pt x="0" y="270958"/>
                    <a:pt x="0" y="225589"/>
                  </a:cubicBezTo>
                  <a:lnTo>
                    <a:pt x="0" y="82149"/>
                  </a:lnTo>
                  <a:cubicBezTo>
                    <a:pt x="0" y="36779"/>
                    <a:pt x="36779" y="0"/>
                    <a:pt x="82149" y="0"/>
                  </a:cubicBezTo>
                  <a:close/>
                </a:path>
              </a:pathLst>
            </a:custGeom>
            <a:solidFill>
              <a:srgbClr val="003C78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0" y="-47625"/>
              <a:ext cx="1265876" cy="3553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269947" y="4743120"/>
            <a:ext cx="4517254" cy="1488140"/>
            <a:chOff x="0" y="0"/>
            <a:chExt cx="1189729" cy="391938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189729" cy="391938"/>
            </a:xfrm>
            <a:custGeom>
              <a:avLst/>
              <a:gdLst/>
              <a:ahLst/>
              <a:cxnLst/>
              <a:rect l="l" t="t" r="r" b="b"/>
              <a:pathLst>
                <a:path w="1189729" h="391938">
                  <a:moveTo>
                    <a:pt x="87407" y="0"/>
                  </a:moveTo>
                  <a:lnTo>
                    <a:pt x="1102323" y="0"/>
                  </a:lnTo>
                  <a:cubicBezTo>
                    <a:pt x="1150596" y="0"/>
                    <a:pt x="1189729" y="39133"/>
                    <a:pt x="1189729" y="87407"/>
                  </a:cubicBezTo>
                  <a:lnTo>
                    <a:pt x="1189729" y="304532"/>
                  </a:lnTo>
                  <a:cubicBezTo>
                    <a:pt x="1189729" y="352805"/>
                    <a:pt x="1150596" y="391938"/>
                    <a:pt x="1102323" y="391938"/>
                  </a:cubicBezTo>
                  <a:lnTo>
                    <a:pt x="87407" y="391938"/>
                  </a:lnTo>
                  <a:cubicBezTo>
                    <a:pt x="39133" y="391938"/>
                    <a:pt x="0" y="352805"/>
                    <a:pt x="0" y="304532"/>
                  </a:cubicBezTo>
                  <a:lnTo>
                    <a:pt x="0" y="87407"/>
                  </a:lnTo>
                  <a:cubicBezTo>
                    <a:pt x="0" y="39133"/>
                    <a:pt x="39133" y="0"/>
                    <a:pt x="87407" y="0"/>
                  </a:cubicBezTo>
                  <a:close/>
                </a:path>
              </a:pathLst>
            </a:custGeom>
            <a:solidFill>
              <a:srgbClr val="003C78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0" y="-47625"/>
              <a:ext cx="1189729" cy="4395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8402919" y="4911843"/>
            <a:ext cx="3931263" cy="1168442"/>
            <a:chOff x="0" y="0"/>
            <a:chExt cx="1035394" cy="307738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1035394" cy="307738"/>
            </a:xfrm>
            <a:custGeom>
              <a:avLst/>
              <a:gdLst/>
              <a:ahLst/>
              <a:cxnLst/>
              <a:rect l="l" t="t" r="r" b="b"/>
              <a:pathLst>
                <a:path w="1035394" h="307738">
                  <a:moveTo>
                    <a:pt x="100435" y="0"/>
                  </a:moveTo>
                  <a:lnTo>
                    <a:pt x="934959" y="0"/>
                  </a:lnTo>
                  <a:cubicBezTo>
                    <a:pt x="961596" y="0"/>
                    <a:pt x="987142" y="10582"/>
                    <a:pt x="1005978" y="29417"/>
                  </a:cubicBezTo>
                  <a:cubicBezTo>
                    <a:pt x="1024813" y="48252"/>
                    <a:pt x="1035394" y="73798"/>
                    <a:pt x="1035394" y="100435"/>
                  </a:cubicBezTo>
                  <a:lnTo>
                    <a:pt x="1035394" y="207302"/>
                  </a:lnTo>
                  <a:cubicBezTo>
                    <a:pt x="1035394" y="233939"/>
                    <a:pt x="1024813" y="259486"/>
                    <a:pt x="1005978" y="278321"/>
                  </a:cubicBezTo>
                  <a:cubicBezTo>
                    <a:pt x="987142" y="297156"/>
                    <a:pt x="961596" y="307738"/>
                    <a:pt x="934959" y="307738"/>
                  </a:cubicBezTo>
                  <a:lnTo>
                    <a:pt x="100435" y="307738"/>
                  </a:lnTo>
                  <a:cubicBezTo>
                    <a:pt x="44966" y="307738"/>
                    <a:pt x="0" y="262771"/>
                    <a:pt x="0" y="207302"/>
                  </a:cubicBezTo>
                  <a:lnTo>
                    <a:pt x="0" y="100435"/>
                  </a:lnTo>
                  <a:cubicBezTo>
                    <a:pt x="0" y="73798"/>
                    <a:pt x="10582" y="48252"/>
                    <a:pt x="29417" y="29417"/>
                  </a:cubicBezTo>
                  <a:cubicBezTo>
                    <a:pt x="48252" y="10582"/>
                    <a:pt x="73798" y="0"/>
                    <a:pt x="100435" y="0"/>
                  </a:cubicBezTo>
                  <a:close/>
                </a:path>
              </a:pathLst>
            </a:custGeom>
            <a:solidFill>
              <a:srgbClr val="003C78"/>
            </a:solidFill>
          </p:spPr>
        </p:sp>
        <p:sp>
          <p:nvSpPr>
            <p:cNvPr id="26" name="TextBox 26"/>
            <p:cNvSpPr txBox="1"/>
            <p:nvPr/>
          </p:nvSpPr>
          <p:spPr>
            <a:xfrm>
              <a:off x="0" y="-47625"/>
              <a:ext cx="1035394" cy="3553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27" name="TextBox 27"/>
          <p:cNvSpPr txBox="1"/>
          <p:nvPr/>
        </p:nvSpPr>
        <p:spPr>
          <a:xfrm>
            <a:off x="3338179" y="2304107"/>
            <a:ext cx="6374159" cy="8153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359"/>
              </a:lnSpc>
            </a:pPr>
            <a:r>
              <a:rPr lang="en-US" sz="2400" b="1" spc="240">
                <a:solidFill>
                  <a:srgbClr val="FFFFFF"/>
                </a:solidFill>
                <a:latin typeface="Heebo Bold"/>
                <a:ea typeface="Heebo Bold"/>
                <a:cs typeface="Heebo Bold"/>
                <a:sym typeface="Heebo Bold"/>
              </a:rPr>
              <a:t>CREATING BASIC MOTIVATIONAL CONDITIONS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4215239" y="8102312"/>
            <a:ext cx="4620037" cy="8153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359"/>
              </a:lnSpc>
            </a:pPr>
            <a:r>
              <a:rPr lang="en-US" sz="2399" b="1" spc="239">
                <a:solidFill>
                  <a:srgbClr val="FFFFFF"/>
                </a:solidFill>
                <a:latin typeface="Heebo Bold"/>
                <a:ea typeface="Heebo Bold"/>
                <a:cs typeface="Heebo Bold"/>
                <a:sym typeface="Heebo Bold"/>
              </a:rPr>
              <a:t>MAINTAINING AND PROTECTING MOTIVATION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269947" y="4886672"/>
            <a:ext cx="4414693" cy="1234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2400" b="1" spc="240">
                <a:solidFill>
                  <a:srgbClr val="FFFFFF"/>
                </a:solidFill>
                <a:latin typeface="Heebo Bold"/>
                <a:ea typeface="Heebo Bold"/>
                <a:cs typeface="Heebo Bold"/>
                <a:sym typeface="Heebo Bold"/>
              </a:rPr>
              <a:t>ENCOURAGING POSITIVE RETROSPECTIVE </a:t>
            </a:r>
          </a:p>
          <a:p>
            <a:pPr marL="0" lvl="0" indent="0" algn="ctr">
              <a:lnSpc>
                <a:spcPts val="3360"/>
              </a:lnSpc>
            </a:pPr>
            <a:r>
              <a:rPr lang="en-US" sz="2400" b="1" spc="240">
                <a:solidFill>
                  <a:srgbClr val="FFFFFF"/>
                </a:solidFill>
                <a:latin typeface="Heebo Bold"/>
                <a:ea typeface="Heebo Bold"/>
                <a:cs typeface="Heebo Bold"/>
                <a:sym typeface="Heebo Bold"/>
              </a:rPr>
              <a:t>SELF-EVALUATION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8542144" y="5096222"/>
            <a:ext cx="3644876" cy="8153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360"/>
              </a:lnSpc>
            </a:pPr>
            <a:r>
              <a:rPr lang="en-US" sz="2400" b="1" spc="240">
                <a:solidFill>
                  <a:srgbClr val="FFFFFF"/>
                </a:solidFill>
                <a:latin typeface="Heebo Bold"/>
                <a:ea typeface="Heebo Bold"/>
                <a:cs typeface="Heebo Bold"/>
                <a:sym typeface="Heebo Bold"/>
              </a:rPr>
              <a:t>GENERATING INITIAL MOTIVATION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1534775" y="771105"/>
            <a:ext cx="6254108" cy="18135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140"/>
              </a:lnSpc>
            </a:pPr>
            <a:r>
              <a:rPr lang="en-US" sz="5100" b="1" spc="255">
                <a:solidFill>
                  <a:srgbClr val="000000"/>
                </a:solidFill>
                <a:latin typeface="Helios Extended Bold"/>
                <a:ea typeface="Helios Extended Bold"/>
                <a:cs typeface="Helios Extended Bold"/>
                <a:sym typeface="Helios Extended Bold"/>
              </a:rPr>
              <a:t>MOTIVATIONAL STRATEGIES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1552045" y="2580726"/>
            <a:ext cx="5768753" cy="4591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40"/>
              </a:lnSpc>
            </a:pPr>
            <a:r>
              <a:rPr lang="en-US" sz="2400" spc="24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FRAMEWORK (Dörnyei, 2001)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4407309" y="5152102"/>
            <a:ext cx="4248167" cy="655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319"/>
              </a:lnSpc>
            </a:pPr>
            <a:r>
              <a:rPr lang="en-US" sz="3799" b="1" spc="379">
                <a:solidFill>
                  <a:srgbClr val="003C78"/>
                </a:solidFill>
                <a:latin typeface="Heebo Bold"/>
                <a:ea typeface="Heebo Bold"/>
                <a:cs typeface="Heebo Bold"/>
                <a:sym typeface="Heebo Bold"/>
              </a:rPr>
              <a:t>TEACHING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4587110" y="4087165"/>
            <a:ext cx="4248167" cy="655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319"/>
              </a:lnSpc>
            </a:pPr>
            <a:r>
              <a:rPr lang="en-US" sz="3799" b="1" spc="379">
                <a:solidFill>
                  <a:srgbClr val="003C78"/>
                </a:solidFill>
                <a:latin typeface="Heebo Bold"/>
                <a:ea typeface="Heebo Bold"/>
                <a:cs typeface="Heebo Bold"/>
                <a:sym typeface="Heebo Bold"/>
              </a:rPr>
              <a:t>MOTIVATIONAL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4407309" y="6274819"/>
            <a:ext cx="4248167" cy="655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319"/>
              </a:lnSpc>
            </a:pPr>
            <a:r>
              <a:rPr lang="en-US" sz="3799" b="1" spc="379">
                <a:solidFill>
                  <a:srgbClr val="003C78"/>
                </a:solidFill>
                <a:latin typeface="Heebo Bold"/>
                <a:ea typeface="Heebo Bold"/>
                <a:cs typeface="Heebo Bold"/>
                <a:sym typeface="Heebo Bold"/>
              </a:rPr>
              <a:t>PRACTICE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80210" y="780210"/>
            <a:ext cx="248490" cy="248490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7259300" y="9333392"/>
            <a:ext cx="248490" cy="248490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196837" y="0"/>
            <a:ext cx="9905728" cy="3817070"/>
            <a:chOff x="0" y="0"/>
            <a:chExt cx="999808" cy="385266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999808" cy="385266"/>
            </a:xfrm>
            <a:custGeom>
              <a:avLst/>
              <a:gdLst/>
              <a:ahLst/>
              <a:cxnLst/>
              <a:rect l="l" t="t" r="r" b="b"/>
              <a:pathLst>
                <a:path w="999808" h="385266">
                  <a:moveTo>
                    <a:pt x="796608" y="0"/>
                  </a:moveTo>
                  <a:cubicBezTo>
                    <a:pt x="908832" y="0"/>
                    <a:pt x="999808" y="86245"/>
                    <a:pt x="999808" y="192633"/>
                  </a:cubicBezTo>
                  <a:cubicBezTo>
                    <a:pt x="999808" y="299021"/>
                    <a:pt x="908832" y="385266"/>
                    <a:pt x="796608" y="385266"/>
                  </a:cubicBezTo>
                  <a:lnTo>
                    <a:pt x="203200" y="385266"/>
                  </a:lnTo>
                  <a:cubicBezTo>
                    <a:pt x="90976" y="385266"/>
                    <a:pt x="0" y="299021"/>
                    <a:pt x="0" y="192633"/>
                  </a:cubicBezTo>
                  <a:cubicBezTo>
                    <a:pt x="0" y="86245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2F1F1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999808" cy="4328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 rot="5334816" flipH="1">
            <a:off x="1827736" y="2964709"/>
            <a:ext cx="1451985" cy="1619861"/>
          </a:xfrm>
          <a:custGeom>
            <a:avLst/>
            <a:gdLst/>
            <a:ahLst/>
            <a:cxnLst/>
            <a:rect l="l" t="t" r="r" b="b"/>
            <a:pathLst>
              <a:path w="1451985" h="1619861">
                <a:moveTo>
                  <a:pt x="1451985" y="0"/>
                </a:moveTo>
                <a:lnTo>
                  <a:pt x="0" y="0"/>
                </a:lnTo>
                <a:lnTo>
                  <a:pt x="0" y="1619861"/>
                </a:lnTo>
                <a:lnTo>
                  <a:pt x="1451985" y="1619861"/>
                </a:lnTo>
                <a:lnTo>
                  <a:pt x="145198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12" name="Group 12"/>
          <p:cNvGrpSpPr/>
          <p:nvPr/>
        </p:nvGrpSpPr>
        <p:grpSpPr>
          <a:xfrm>
            <a:off x="3569821" y="2133714"/>
            <a:ext cx="5923143" cy="1168442"/>
            <a:chOff x="0" y="0"/>
            <a:chExt cx="1560005" cy="307738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560005" cy="307738"/>
            </a:xfrm>
            <a:custGeom>
              <a:avLst/>
              <a:gdLst/>
              <a:ahLst/>
              <a:cxnLst/>
              <a:rect l="l" t="t" r="r" b="b"/>
              <a:pathLst>
                <a:path w="1560005" h="307738">
                  <a:moveTo>
                    <a:pt x="66660" y="0"/>
                  </a:moveTo>
                  <a:lnTo>
                    <a:pt x="1493345" y="0"/>
                  </a:lnTo>
                  <a:cubicBezTo>
                    <a:pt x="1530160" y="0"/>
                    <a:pt x="1560005" y="29845"/>
                    <a:pt x="1560005" y="66660"/>
                  </a:cubicBezTo>
                  <a:lnTo>
                    <a:pt x="1560005" y="241078"/>
                  </a:lnTo>
                  <a:cubicBezTo>
                    <a:pt x="1560005" y="258757"/>
                    <a:pt x="1552982" y="275712"/>
                    <a:pt x="1540481" y="288213"/>
                  </a:cubicBezTo>
                  <a:cubicBezTo>
                    <a:pt x="1527979" y="300715"/>
                    <a:pt x="1511024" y="307738"/>
                    <a:pt x="1493345" y="307738"/>
                  </a:cubicBezTo>
                  <a:lnTo>
                    <a:pt x="66660" y="307738"/>
                  </a:lnTo>
                  <a:cubicBezTo>
                    <a:pt x="29845" y="307738"/>
                    <a:pt x="0" y="277893"/>
                    <a:pt x="0" y="241078"/>
                  </a:cubicBezTo>
                  <a:lnTo>
                    <a:pt x="0" y="66660"/>
                  </a:lnTo>
                  <a:cubicBezTo>
                    <a:pt x="0" y="48981"/>
                    <a:pt x="7023" y="32026"/>
                    <a:pt x="19524" y="19524"/>
                  </a:cubicBezTo>
                  <a:cubicBezTo>
                    <a:pt x="32026" y="7023"/>
                    <a:pt x="48981" y="0"/>
                    <a:pt x="66660" y="0"/>
                  </a:cubicBezTo>
                  <a:close/>
                </a:path>
              </a:pathLst>
            </a:custGeom>
            <a:solidFill>
              <a:srgbClr val="003C78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47625"/>
              <a:ext cx="1560005" cy="3553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 rot="-98342" flipH="1">
            <a:off x="2133784" y="6887732"/>
            <a:ext cx="1451985" cy="1619861"/>
          </a:xfrm>
          <a:custGeom>
            <a:avLst/>
            <a:gdLst/>
            <a:ahLst/>
            <a:cxnLst/>
            <a:rect l="l" t="t" r="r" b="b"/>
            <a:pathLst>
              <a:path w="1451985" h="1619861">
                <a:moveTo>
                  <a:pt x="1451984" y="0"/>
                </a:moveTo>
                <a:lnTo>
                  <a:pt x="0" y="0"/>
                </a:lnTo>
                <a:lnTo>
                  <a:pt x="0" y="1619861"/>
                </a:lnTo>
                <a:lnTo>
                  <a:pt x="1451984" y="1619861"/>
                </a:lnTo>
                <a:lnTo>
                  <a:pt x="1451984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5400000" flipH="1">
            <a:off x="9358462" y="6734402"/>
            <a:ext cx="1451985" cy="1619861"/>
          </a:xfrm>
          <a:custGeom>
            <a:avLst/>
            <a:gdLst/>
            <a:ahLst/>
            <a:cxnLst/>
            <a:rect l="l" t="t" r="r" b="b"/>
            <a:pathLst>
              <a:path w="1451985" h="1619861">
                <a:moveTo>
                  <a:pt x="1451984" y="0"/>
                </a:moveTo>
                <a:lnTo>
                  <a:pt x="0" y="0"/>
                </a:lnTo>
                <a:lnTo>
                  <a:pt x="0" y="1619862"/>
                </a:lnTo>
                <a:lnTo>
                  <a:pt x="1451984" y="1619862"/>
                </a:lnTo>
                <a:lnTo>
                  <a:pt x="1451984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10676836" flipH="1">
            <a:off x="9470845" y="3158090"/>
            <a:ext cx="1451985" cy="1619861"/>
          </a:xfrm>
          <a:custGeom>
            <a:avLst/>
            <a:gdLst/>
            <a:ahLst/>
            <a:cxnLst/>
            <a:rect l="l" t="t" r="r" b="b"/>
            <a:pathLst>
              <a:path w="1451985" h="1619861">
                <a:moveTo>
                  <a:pt x="1451984" y="0"/>
                </a:moveTo>
                <a:lnTo>
                  <a:pt x="0" y="0"/>
                </a:lnTo>
                <a:lnTo>
                  <a:pt x="0" y="1619861"/>
                </a:lnTo>
                <a:lnTo>
                  <a:pt x="1451984" y="1619861"/>
                </a:lnTo>
                <a:lnTo>
                  <a:pt x="1451984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18" name="Group 18"/>
          <p:cNvGrpSpPr/>
          <p:nvPr/>
        </p:nvGrpSpPr>
        <p:grpSpPr>
          <a:xfrm>
            <a:off x="4087152" y="7944811"/>
            <a:ext cx="4806372" cy="1168442"/>
            <a:chOff x="0" y="0"/>
            <a:chExt cx="1265876" cy="307738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265876" cy="307738"/>
            </a:xfrm>
            <a:custGeom>
              <a:avLst/>
              <a:gdLst/>
              <a:ahLst/>
              <a:cxnLst/>
              <a:rect l="l" t="t" r="r" b="b"/>
              <a:pathLst>
                <a:path w="1265876" h="307738">
                  <a:moveTo>
                    <a:pt x="82149" y="0"/>
                  </a:moveTo>
                  <a:lnTo>
                    <a:pt x="1183727" y="0"/>
                  </a:lnTo>
                  <a:cubicBezTo>
                    <a:pt x="1229096" y="0"/>
                    <a:pt x="1265876" y="36779"/>
                    <a:pt x="1265876" y="82149"/>
                  </a:cubicBezTo>
                  <a:lnTo>
                    <a:pt x="1265876" y="225589"/>
                  </a:lnTo>
                  <a:cubicBezTo>
                    <a:pt x="1265876" y="270958"/>
                    <a:pt x="1229096" y="307738"/>
                    <a:pt x="1183727" y="307738"/>
                  </a:cubicBezTo>
                  <a:lnTo>
                    <a:pt x="82149" y="307738"/>
                  </a:lnTo>
                  <a:cubicBezTo>
                    <a:pt x="36779" y="307738"/>
                    <a:pt x="0" y="270958"/>
                    <a:pt x="0" y="225589"/>
                  </a:cubicBezTo>
                  <a:lnTo>
                    <a:pt x="0" y="82149"/>
                  </a:lnTo>
                  <a:cubicBezTo>
                    <a:pt x="0" y="36779"/>
                    <a:pt x="36779" y="0"/>
                    <a:pt x="82149" y="0"/>
                  </a:cubicBezTo>
                  <a:close/>
                </a:path>
              </a:pathLst>
            </a:custGeom>
            <a:solidFill>
              <a:srgbClr val="003C78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0" y="-47625"/>
              <a:ext cx="1265876" cy="3553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269947" y="4743120"/>
            <a:ext cx="4517254" cy="1488140"/>
            <a:chOff x="0" y="0"/>
            <a:chExt cx="1189729" cy="391938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189729" cy="391938"/>
            </a:xfrm>
            <a:custGeom>
              <a:avLst/>
              <a:gdLst/>
              <a:ahLst/>
              <a:cxnLst/>
              <a:rect l="l" t="t" r="r" b="b"/>
              <a:pathLst>
                <a:path w="1189729" h="391938">
                  <a:moveTo>
                    <a:pt x="87407" y="0"/>
                  </a:moveTo>
                  <a:lnTo>
                    <a:pt x="1102323" y="0"/>
                  </a:lnTo>
                  <a:cubicBezTo>
                    <a:pt x="1150596" y="0"/>
                    <a:pt x="1189729" y="39133"/>
                    <a:pt x="1189729" y="87407"/>
                  </a:cubicBezTo>
                  <a:lnTo>
                    <a:pt x="1189729" y="304532"/>
                  </a:lnTo>
                  <a:cubicBezTo>
                    <a:pt x="1189729" y="352805"/>
                    <a:pt x="1150596" y="391938"/>
                    <a:pt x="1102323" y="391938"/>
                  </a:cubicBezTo>
                  <a:lnTo>
                    <a:pt x="87407" y="391938"/>
                  </a:lnTo>
                  <a:cubicBezTo>
                    <a:pt x="39133" y="391938"/>
                    <a:pt x="0" y="352805"/>
                    <a:pt x="0" y="304532"/>
                  </a:cubicBezTo>
                  <a:lnTo>
                    <a:pt x="0" y="87407"/>
                  </a:lnTo>
                  <a:cubicBezTo>
                    <a:pt x="0" y="39133"/>
                    <a:pt x="39133" y="0"/>
                    <a:pt x="87407" y="0"/>
                  </a:cubicBezTo>
                  <a:close/>
                </a:path>
              </a:pathLst>
            </a:custGeom>
            <a:solidFill>
              <a:srgbClr val="003C78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0" y="-47625"/>
              <a:ext cx="1189729" cy="4395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8402919" y="4911843"/>
            <a:ext cx="3931263" cy="1168442"/>
            <a:chOff x="0" y="0"/>
            <a:chExt cx="1035394" cy="307738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1035394" cy="307738"/>
            </a:xfrm>
            <a:custGeom>
              <a:avLst/>
              <a:gdLst/>
              <a:ahLst/>
              <a:cxnLst/>
              <a:rect l="l" t="t" r="r" b="b"/>
              <a:pathLst>
                <a:path w="1035394" h="307738">
                  <a:moveTo>
                    <a:pt x="100435" y="0"/>
                  </a:moveTo>
                  <a:lnTo>
                    <a:pt x="934959" y="0"/>
                  </a:lnTo>
                  <a:cubicBezTo>
                    <a:pt x="961596" y="0"/>
                    <a:pt x="987142" y="10582"/>
                    <a:pt x="1005978" y="29417"/>
                  </a:cubicBezTo>
                  <a:cubicBezTo>
                    <a:pt x="1024813" y="48252"/>
                    <a:pt x="1035394" y="73798"/>
                    <a:pt x="1035394" y="100435"/>
                  </a:cubicBezTo>
                  <a:lnTo>
                    <a:pt x="1035394" y="207302"/>
                  </a:lnTo>
                  <a:cubicBezTo>
                    <a:pt x="1035394" y="233939"/>
                    <a:pt x="1024813" y="259486"/>
                    <a:pt x="1005978" y="278321"/>
                  </a:cubicBezTo>
                  <a:cubicBezTo>
                    <a:pt x="987142" y="297156"/>
                    <a:pt x="961596" y="307738"/>
                    <a:pt x="934959" y="307738"/>
                  </a:cubicBezTo>
                  <a:lnTo>
                    <a:pt x="100435" y="307738"/>
                  </a:lnTo>
                  <a:cubicBezTo>
                    <a:pt x="44966" y="307738"/>
                    <a:pt x="0" y="262771"/>
                    <a:pt x="0" y="207302"/>
                  </a:cubicBezTo>
                  <a:lnTo>
                    <a:pt x="0" y="100435"/>
                  </a:lnTo>
                  <a:cubicBezTo>
                    <a:pt x="0" y="73798"/>
                    <a:pt x="10582" y="48252"/>
                    <a:pt x="29417" y="29417"/>
                  </a:cubicBezTo>
                  <a:cubicBezTo>
                    <a:pt x="48252" y="10582"/>
                    <a:pt x="73798" y="0"/>
                    <a:pt x="100435" y="0"/>
                  </a:cubicBezTo>
                  <a:close/>
                </a:path>
              </a:pathLst>
            </a:custGeom>
            <a:solidFill>
              <a:srgbClr val="003C78"/>
            </a:solidFill>
          </p:spPr>
        </p:sp>
        <p:sp>
          <p:nvSpPr>
            <p:cNvPr id="26" name="TextBox 26"/>
            <p:cNvSpPr txBox="1"/>
            <p:nvPr/>
          </p:nvSpPr>
          <p:spPr>
            <a:xfrm>
              <a:off x="0" y="-47625"/>
              <a:ext cx="1035394" cy="3553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27" name="TextBox 27"/>
          <p:cNvSpPr txBox="1"/>
          <p:nvPr/>
        </p:nvSpPr>
        <p:spPr>
          <a:xfrm>
            <a:off x="3338179" y="2304107"/>
            <a:ext cx="6374159" cy="8153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359"/>
              </a:lnSpc>
            </a:pPr>
            <a:r>
              <a:rPr lang="en-US" sz="2400" b="1" spc="240">
                <a:solidFill>
                  <a:srgbClr val="FFFFFF"/>
                </a:solidFill>
                <a:latin typeface="Heebo Bold"/>
                <a:ea typeface="Heebo Bold"/>
                <a:cs typeface="Heebo Bold"/>
                <a:sym typeface="Heebo Bold"/>
              </a:rPr>
              <a:t>CREATING BASIC MOTIVATIONAL CONDITIONS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4215239" y="8102312"/>
            <a:ext cx="4620037" cy="8153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359"/>
              </a:lnSpc>
            </a:pPr>
            <a:r>
              <a:rPr lang="en-US" sz="2399" b="1" spc="239">
                <a:solidFill>
                  <a:srgbClr val="FFFFFF"/>
                </a:solidFill>
                <a:latin typeface="Heebo Bold"/>
                <a:ea typeface="Heebo Bold"/>
                <a:cs typeface="Heebo Bold"/>
                <a:sym typeface="Heebo Bold"/>
              </a:rPr>
              <a:t>MAINTAINING AND PROTECTING MOTIVATION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269947" y="4886672"/>
            <a:ext cx="4414693" cy="1234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2400" b="1" spc="240">
                <a:solidFill>
                  <a:srgbClr val="FFFFFF"/>
                </a:solidFill>
                <a:latin typeface="Heebo Bold"/>
                <a:ea typeface="Heebo Bold"/>
                <a:cs typeface="Heebo Bold"/>
                <a:sym typeface="Heebo Bold"/>
              </a:rPr>
              <a:t>ENCOURAGING POSITIVE RETROSPECTIVE </a:t>
            </a:r>
          </a:p>
          <a:p>
            <a:pPr marL="0" lvl="0" indent="0" algn="ctr">
              <a:lnSpc>
                <a:spcPts val="3360"/>
              </a:lnSpc>
            </a:pPr>
            <a:r>
              <a:rPr lang="en-US" sz="2400" b="1" spc="240">
                <a:solidFill>
                  <a:srgbClr val="FFFFFF"/>
                </a:solidFill>
                <a:latin typeface="Heebo Bold"/>
                <a:ea typeface="Heebo Bold"/>
                <a:cs typeface="Heebo Bold"/>
                <a:sym typeface="Heebo Bold"/>
              </a:rPr>
              <a:t>SELF-EVALUATION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515997" y="499300"/>
            <a:ext cx="8196340" cy="12661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20"/>
              </a:lnSpc>
            </a:pPr>
            <a:r>
              <a:rPr lang="en-US" sz="3200" spc="32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Based on the process-oriented model </a:t>
            </a:r>
          </a:p>
          <a:p>
            <a:pPr algn="l">
              <a:lnSpc>
                <a:spcPts val="5120"/>
              </a:lnSpc>
            </a:pPr>
            <a:r>
              <a:rPr lang="en-US" sz="3200" spc="32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(Dörnyei and Ottó, 1998)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8542144" y="5096222"/>
            <a:ext cx="3644876" cy="8153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360"/>
              </a:lnSpc>
            </a:pPr>
            <a:r>
              <a:rPr lang="en-US" sz="2400" b="1" spc="240">
                <a:solidFill>
                  <a:srgbClr val="FFFFFF"/>
                </a:solidFill>
                <a:latin typeface="Heebo Bold"/>
                <a:ea typeface="Heebo Bold"/>
                <a:cs typeface="Heebo Bold"/>
                <a:sym typeface="Heebo Bold"/>
              </a:rPr>
              <a:t>GENERATING INITIAL MOTIVATION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1534775" y="771105"/>
            <a:ext cx="6254108" cy="18135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140"/>
              </a:lnSpc>
            </a:pPr>
            <a:r>
              <a:rPr lang="en-US" sz="5100" b="1" spc="255">
                <a:solidFill>
                  <a:srgbClr val="000000"/>
                </a:solidFill>
                <a:latin typeface="Helios Extended Bold"/>
                <a:ea typeface="Helios Extended Bold"/>
                <a:cs typeface="Helios Extended Bold"/>
                <a:sym typeface="Helios Extended Bold"/>
              </a:rPr>
              <a:t>MOTIVATIONAL STRATEGIES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1552045" y="2580726"/>
            <a:ext cx="5768753" cy="4591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40"/>
              </a:lnSpc>
            </a:pPr>
            <a:r>
              <a:rPr lang="en-US" sz="2400" spc="24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FRAMEWORK (Dörnyei, 2001)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4407309" y="5152102"/>
            <a:ext cx="4248167" cy="655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319"/>
              </a:lnSpc>
            </a:pPr>
            <a:r>
              <a:rPr lang="en-US" sz="3799" b="1" spc="379">
                <a:solidFill>
                  <a:srgbClr val="003C78"/>
                </a:solidFill>
                <a:latin typeface="Heebo Bold"/>
                <a:ea typeface="Heebo Bold"/>
                <a:cs typeface="Heebo Bold"/>
                <a:sym typeface="Heebo Bold"/>
              </a:rPr>
              <a:t>TEACHING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4587110" y="4087165"/>
            <a:ext cx="4248167" cy="655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319"/>
              </a:lnSpc>
            </a:pPr>
            <a:r>
              <a:rPr lang="en-US" sz="3799" b="1" spc="379">
                <a:solidFill>
                  <a:srgbClr val="003C78"/>
                </a:solidFill>
                <a:latin typeface="Heebo Bold"/>
                <a:ea typeface="Heebo Bold"/>
                <a:cs typeface="Heebo Bold"/>
                <a:sym typeface="Heebo Bold"/>
              </a:rPr>
              <a:t>MOTIVATIONAL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4407309" y="6274819"/>
            <a:ext cx="4248167" cy="655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319"/>
              </a:lnSpc>
            </a:pPr>
            <a:r>
              <a:rPr lang="en-US" sz="3799" b="1" spc="379">
                <a:solidFill>
                  <a:srgbClr val="003C78"/>
                </a:solidFill>
                <a:latin typeface="Heebo Bold"/>
                <a:ea typeface="Heebo Bold"/>
                <a:cs typeface="Heebo Bold"/>
                <a:sym typeface="Heebo Bold"/>
              </a:rPr>
              <a:t>PRACTICE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4215239" y="3315536"/>
            <a:ext cx="4528974" cy="4591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40"/>
              </a:lnSpc>
            </a:pPr>
            <a:r>
              <a:rPr lang="en-US" sz="2400" spc="24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(setting the scene)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8104064" y="6025862"/>
            <a:ext cx="4528974" cy="4591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40"/>
              </a:lnSpc>
            </a:pPr>
            <a:r>
              <a:rPr lang="en-US" sz="2400" spc="24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(preactional phase)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4215239" y="9122778"/>
            <a:ext cx="4528974" cy="4591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40"/>
              </a:lnSpc>
            </a:pPr>
            <a:r>
              <a:rPr lang="en-US" sz="2400" spc="24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(actional phase)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258226" y="6207789"/>
            <a:ext cx="4528974" cy="4591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40"/>
              </a:lnSpc>
            </a:pPr>
            <a:r>
              <a:rPr lang="en-US" sz="2400" spc="24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(postactional phase)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80210" y="780210"/>
            <a:ext cx="248490" cy="248490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7259300" y="9333392"/>
            <a:ext cx="248490" cy="248490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196837" y="0"/>
            <a:ext cx="9905728" cy="3817070"/>
            <a:chOff x="0" y="0"/>
            <a:chExt cx="999808" cy="385266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999808" cy="385266"/>
            </a:xfrm>
            <a:custGeom>
              <a:avLst/>
              <a:gdLst/>
              <a:ahLst/>
              <a:cxnLst/>
              <a:rect l="l" t="t" r="r" b="b"/>
              <a:pathLst>
                <a:path w="999808" h="385266">
                  <a:moveTo>
                    <a:pt x="796608" y="0"/>
                  </a:moveTo>
                  <a:cubicBezTo>
                    <a:pt x="908832" y="0"/>
                    <a:pt x="999808" y="86245"/>
                    <a:pt x="999808" y="192633"/>
                  </a:cubicBezTo>
                  <a:cubicBezTo>
                    <a:pt x="999808" y="299021"/>
                    <a:pt x="908832" y="385266"/>
                    <a:pt x="796608" y="385266"/>
                  </a:cubicBezTo>
                  <a:lnTo>
                    <a:pt x="203200" y="385266"/>
                  </a:lnTo>
                  <a:cubicBezTo>
                    <a:pt x="90976" y="385266"/>
                    <a:pt x="0" y="299021"/>
                    <a:pt x="0" y="192633"/>
                  </a:cubicBezTo>
                  <a:cubicBezTo>
                    <a:pt x="0" y="86245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2F1F1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999808" cy="4328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 rot="5334816" flipH="1">
            <a:off x="1827736" y="2964709"/>
            <a:ext cx="1451985" cy="1619861"/>
          </a:xfrm>
          <a:custGeom>
            <a:avLst/>
            <a:gdLst/>
            <a:ahLst/>
            <a:cxnLst/>
            <a:rect l="l" t="t" r="r" b="b"/>
            <a:pathLst>
              <a:path w="1451985" h="1619861">
                <a:moveTo>
                  <a:pt x="1451985" y="0"/>
                </a:moveTo>
                <a:lnTo>
                  <a:pt x="0" y="0"/>
                </a:lnTo>
                <a:lnTo>
                  <a:pt x="0" y="1619861"/>
                </a:lnTo>
                <a:lnTo>
                  <a:pt x="1451985" y="1619861"/>
                </a:lnTo>
                <a:lnTo>
                  <a:pt x="145198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12" name="Group 12"/>
          <p:cNvGrpSpPr/>
          <p:nvPr/>
        </p:nvGrpSpPr>
        <p:grpSpPr>
          <a:xfrm>
            <a:off x="3569821" y="2133714"/>
            <a:ext cx="5923143" cy="1168442"/>
            <a:chOff x="0" y="0"/>
            <a:chExt cx="1560005" cy="307738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560005" cy="307738"/>
            </a:xfrm>
            <a:custGeom>
              <a:avLst/>
              <a:gdLst/>
              <a:ahLst/>
              <a:cxnLst/>
              <a:rect l="l" t="t" r="r" b="b"/>
              <a:pathLst>
                <a:path w="1560005" h="307738">
                  <a:moveTo>
                    <a:pt x="66660" y="0"/>
                  </a:moveTo>
                  <a:lnTo>
                    <a:pt x="1493345" y="0"/>
                  </a:lnTo>
                  <a:cubicBezTo>
                    <a:pt x="1530160" y="0"/>
                    <a:pt x="1560005" y="29845"/>
                    <a:pt x="1560005" y="66660"/>
                  </a:cubicBezTo>
                  <a:lnTo>
                    <a:pt x="1560005" y="241078"/>
                  </a:lnTo>
                  <a:cubicBezTo>
                    <a:pt x="1560005" y="258757"/>
                    <a:pt x="1552982" y="275712"/>
                    <a:pt x="1540481" y="288213"/>
                  </a:cubicBezTo>
                  <a:cubicBezTo>
                    <a:pt x="1527979" y="300715"/>
                    <a:pt x="1511024" y="307738"/>
                    <a:pt x="1493345" y="307738"/>
                  </a:cubicBezTo>
                  <a:lnTo>
                    <a:pt x="66660" y="307738"/>
                  </a:lnTo>
                  <a:cubicBezTo>
                    <a:pt x="29845" y="307738"/>
                    <a:pt x="0" y="277893"/>
                    <a:pt x="0" y="241078"/>
                  </a:cubicBezTo>
                  <a:lnTo>
                    <a:pt x="0" y="66660"/>
                  </a:lnTo>
                  <a:cubicBezTo>
                    <a:pt x="0" y="48981"/>
                    <a:pt x="7023" y="32026"/>
                    <a:pt x="19524" y="19524"/>
                  </a:cubicBezTo>
                  <a:cubicBezTo>
                    <a:pt x="32026" y="7023"/>
                    <a:pt x="48981" y="0"/>
                    <a:pt x="66660" y="0"/>
                  </a:cubicBezTo>
                  <a:close/>
                </a:path>
              </a:pathLst>
            </a:custGeom>
            <a:solidFill>
              <a:srgbClr val="003C78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47625"/>
              <a:ext cx="1560005" cy="3553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 rot="-98342" flipH="1">
            <a:off x="2133784" y="6887732"/>
            <a:ext cx="1451985" cy="1619861"/>
          </a:xfrm>
          <a:custGeom>
            <a:avLst/>
            <a:gdLst/>
            <a:ahLst/>
            <a:cxnLst/>
            <a:rect l="l" t="t" r="r" b="b"/>
            <a:pathLst>
              <a:path w="1451985" h="1619861">
                <a:moveTo>
                  <a:pt x="1451984" y="0"/>
                </a:moveTo>
                <a:lnTo>
                  <a:pt x="0" y="0"/>
                </a:lnTo>
                <a:lnTo>
                  <a:pt x="0" y="1619861"/>
                </a:lnTo>
                <a:lnTo>
                  <a:pt x="1451984" y="1619861"/>
                </a:lnTo>
                <a:lnTo>
                  <a:pt x="1451984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5400000" flipH="1">
            <a:off x="9358462" y="6734402"/>
            <a:ext cx="1451985" cy="1619861"/>
          </a:xfrm>
          <a:custGeom>
            <a:avLst/>
            <a:gdLst/>
            <a:ahLst/>
            <a:cxnLst/>
            <a:rect l="l" t="t" r="r" b="b"/>
            <a:pathLst>
              <a:path w="1451985" h="1619861">
                <a:moveTo>
                  <a:pt x="1451984" y="0"/>
                </a:moveTo>
                <a:lnTo>
                  <a:pt x="0" y="0"/>
                </a:lnTo>
                <a:lnTo>
                  <a:pt x="0" y="1619862"/>
                </a:lnTo>
                <a:lnTo>
                  <a:pt x="1451984" y="1619862"/>
                </a:lnTo>
                <a:lnTo>
                  <a:pt x="1451984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10676836" flipH="1">
            <a:off x="9470845" y="3158090"/>
            <a:ext cx="1451985" cy="1619861"/>
          </a:xfrm>
          <a:custGeom>
            <a:avLst/>
            <a:gdLst/>
            <a:ahLst/>
            <a:cxnLst/>
            <a:rect l="l" t="t" r="r" b="b"/>
            <a:pathLst>
              <a:path w="1451985" h="1619861">
                <a:moveTo>
                  <a:pt x="1451984" y="0"/>
                </a:moveTo>
                <a:lnTo>
                  <a:pt x="0" y="0"/>
                </a:lnTo>
                <a:lnTo>
                  <a:pt x="0" y="1619861"/>
                </a:lnTo>
                <a:lnTo>
                  <a:pt x="1451984" y="1619861"/>
                </a:lnTo>
                <a:lnTo>
                  <a:pt x="1451984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18" name="Group 18"/>
          <p:cNvGrpSpPr/>
          <p:nvPr/>
        </p:nvGrpSpPr>
        <p:grpSpPr>
          <a:xfrm>
            <a:off x="4087152" y="7944811"/>
            <a:ext cx="4806372" cy="1168442"/>
            <a:chOff x="0" y="0"/>
            <a:chExt cx="1265876" cy="307738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265876" cy="307738"/>
            </a:xfrm>
            <a:custGeom>
              <a:avLst/>
              <a:gdLst/>
              <a:ahLst/>
              <a:cxnLst/>
              <a:rect l="l" t="t" r="r" b="b"/>
              <a:pathLst>
                <a:path w="1265876" h="307738">
                  <a:moveTo>
                    <a:pt x="82149" y="0"/>
                  </a:moveTo>
                  <a:lnTo>
                    <a:pt x="1183727" y="0"/>
                  </a:lnTo>
                  <a:cubicBezTo>
                    <a:pt x="1229096" y="0"/>
                    <a:pt x="1265876" y="36779"/>
                    <a:pt x="1265876" y="82149"/>
                  </a:cubicBezTo>
                  <a:lnTo>
                    <a:pt x="1265876" y="225589"/>
                  </a:lnTo>
                  <a:cubicBezTo>
                    <a:pt x="1265876" y="270958"/>
                    <a:pt x="1229096" y="307738"/>
                    <a:pt x="1183727" y="307738"/>
                  </a:cubicBezTo>
                  <a:lnTo>
                    <a:pt x="82149" y="307738"/>
                  </a:lnTo>
                  <a:cubicBezTo>
                    <a:pt x="36779" y="307738"/>
                    <a:pt x="0" y="270958"/>
                    <a:pt x="0" y="225589"/>
                  </a:cubicBezTo>
                  <a:lnTo>
                    <a:pt x="0" y="82149"/>
                  </a:lnTo>
                  <a:cubicBezTo>
                    <a:pt x="0" y="36779"/>
                    <a:pt x="36779" y="0"/>
                    <a:pt x="82149" y="0"/>
                  </a:cubicBezTo>
                  <a:close/>
                </a:path>
              </a:pathLst>
            </a:custGeom>
            <a:solidFill>
              <a:srgbClr val="003C78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0" y="-47625"/>
              <a:ext cx="1265876" cy="3553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269947" y="4743120"/>
            <a:ext cx="4517254" cy="1488140"/>
            <a:chOff x="0" y="0"/>
            <a:chExt cx="1189729" cy="391938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189729" cy="391938"/>
            </a:xfrm>
            <a:custGeom>
              <a:avLst/>
              <a:gdLst/>
              <a:ahLst/>
              <a:cxnLst/>
              <a:rect l="l" t="t" r="r" b="b"/>
              <a:pathLst>
                <a:path w="1189729" h="391938">
                  <a:moveTo>
                    <a:pt x="87407" y="0"/>
                  </a:moveTo>
                  <a:lnTo>
                    <a:pt x="1102323" y="0"/>
                  </a:lnTo>
                  <a:cubicBezTo>
                    <a:pt x="1150596" y="0"/>
                    <a:pt x="1189729" y="39133"/>
                    <a:pt x="1189729" y="87407"/>
                  </a:cubicBezTo>
                  <a:lnTo>
                    <a:pt x="1189729" y="304532"/>
                  </a:lnTo>
                  <a:cubicBezTo>
                    <a:pt x="1189729" y="352805"/>
                    <a:pt x="1150596" y="391938"/>
                    <a:pt x="1102323" y="391938"/>
                  </a:cubicBezTo>
                  <a:lnTo>
                    <a:pt x="87407" y="391938"/>
                  </a:lnTo>
                  <a:cubicBezTo>
                    <a:pt x="39133" y="391938"/>
                    <a:pt x="0" y="352805"/>
                    <a:pt x="0" y="304532"/>
                  </a:cubicBezTo>
                  <a:lnTo>
                    <a:pt x="0" y="87407"/>
                  </a:lnTo>
                  <a:cubicBezTo>
                    <a:pt x="0" y="39133"/>
                    <a:pt x="39133" y="0"/>
                    <a:pt x="87407" y="0"/>
                  </a:cubicBezTo>
                  <a:close/>
                </a:path>
              </a:pathLst>
            </a:custGeom>
            <a:solidFill>
              <a:srgbClr val="003C78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0" y="-47625"/>
              <a:ext cx="1189729" cy="4395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8402919" y="4911843"/>
            <a:ext cx="3931263" cy="1168442"/>
            <a:chOff x="0" y="0"/>
            <a:chExt cx="1035394" cy="307738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1035394" cy="307738"/>
            </a:xfrm>
            <a:custGeom>
              <a:avLst/>
              <a:gdLst/>
              <a:ahLst/>
              <a:cxnLst/>
              <a:rect l="l" t="t" r="r" b="b"/>
              <a:pathLst>
                <a:path w="1035394" h="307738">
                  <a:moveTo>
                    <a:pt x="100435" y="0"/>
                  </a:moveTo>
                  <a:lnTo>
                    <a:pt x="934959" y="0"/>
                  </a:lnTo>
                  <a:cubicBezTo>
                    <a:pt x="961596" y="0"/>
                    <a:pt x="987142" y="10582"/>
                    <a:pt x="1005978" y="29417"/>
                  </a:cubicBezTo>
                  <a:cubicBezTo>
                    <a:pt x="1024813" y="48252"/>
                    <a:pt x="1035394" y="73798"/>
                    <a:pt x="1035394" y="100435"/>
                  </a:cubicBezTo>
                  <a:lnTo>
                    <a:pt x="1035394" y="207302"/>
                  </a:lnTo>
                  <a:cubicBezTo>
                    <a:pt x="1035394" y="233939"/>
                    <a:pt x="1024813" y="259486"/>
                    <a:pt x="1005978" y="278321"/>
                  </a:cubicBezTo>
                  <a:cubicBezTo>
                    <a:pt x="987142" y="297156"/>
                    <a:pt x="961596" y="307738"/>
                    <a:pt x="934959" y="307738"/>
                  </a:cubicBezTo>
                  <a:lnTo>
                    <a:pt x="100435" y="307738"/>
                  </a:lnTo>
                  <a:cubicBezTo>
                    <a:pt x="44966" y="307738"/>
                    <a:pt x="0" y="262771"/>
                    <a:pt x="0" y="207302"/>
                  </a:cubicBezTo>
                  <a:lnTo>
                    <a:pt x="0" y="100435"/>
                  </a:lnTo>
                  <a:cubicBezTo>
                    <a:pt x="0" y="73798"/>
                    <a:pt x="10582" y="48252"/>
                    <a:pt x="29417" y="29417"/>
                  </a:cubicBezTo>
                  <a:cubicBezTo>
                    <a:pt x="48252" y="10582"/>
                    <a:pt x="73798" y="0"/>
                    <a:pt x="100435" y="0"/>
                  </a:cubicBezTo>
                  <a:close/>
                </a:path>
              </a:pathLst>
            </a:custGeom>
            <a:solidFill>
              <a:srgbClr val="003C78"/>
            </a:solidFill>
          </p:spPr>
        </p:sp>
        <p:sp>
          <p:nvSpPr>
            <p:cNvPr id="26" name="TextBox 26"/>
            <p:cNvSpPr txBox="1"/>
            <p:nvPr/>
          </p:nvSpPr>
          <p:spPr>
            <a:xfrm>
              <a:off x="0" y="-47625"/>
              <a:ext cx="1035394" cy="3553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10559892" y="7718639"/>
            <a:ext cx="2440409" cy="1394614"/>
            <a:chOff x="0" y="0"/>
            <a:chExt cx="915113" cy="522958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915113" cy="522958"/>
            </a:xfrm>
            <a:custGeom>
              <a:avLst/>
              <a:gdLst/>
              <a:ahLst/>
              <a:cxnLst/>
              <a:rect l="l" t="t" r="r" b="b"/>
              <a:pathLst>
                <a:path w="915113" h="522958">
                  <a:moveTo>
                    <a:pt x="915113" y="261479"/>
                  </a:moveTo>
                  <a:lnTo>
                    <a:pt x="508713" y="0"/>
                  </a:lnTo>
                  <a:lnTo>
                    <a:pt x="508713" y="203200"/>
                  </a:lnTo>
                  <a:lnTo>
                    <a:pt x="0" y="203200"/>
                  </a:lnTo>
                  <a:lnTo>
                    <a:pt x="0" y="319757"/>
                  </a:lnTo>
                  <a:lnTo>
                    <a:pt x="508713" y="319757"/>
                  </a:lnTo>
                  <a:lnTo>
                    <a:pt x="508713" y="522958"/>
                  </a:lnTo>
                  <a:lnTo>
                    <a:pt x="915113" y="261479"/>
                  </a:lnTo>
                  <a:close/>
                </a:path>
              </a:pathLst>
            </a:custGeom>
            <a:solidFill>
              <a:srgbClr val="A79E9C"/>
            </a:solidFill>
          </p:spPr>
        </p:sp>
        <p:sp>
          <p:nvSpPr>
            <p:cNvPr id="29" name="TextBox 29"/>
            <p:cNvSpPr txBox="1"/>
            <p:nvPr/>
          </p:nvSpPr>
          <p:spPr>
            <a:xfrm>
              <a:off x="0" y="155575"/>
              <a:ext cx="813513" cy="1641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30" name="TextBox 30"/>
          <p:cNvSpPr txBox="1"/>
          <p:nvPr/>
        </p:nvSpPr>
        <p:spPr>
          <a:xfrm>
            <a:off x="3338179" y="2304107"/>
            <a:ext cx="6374159" cy="8153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359"/>
              </a:lnSpc>
            </a:pPr>
            <a:r>
              <a:rPr lang="en-US" sz="2400" b="1" spc="240">
                <a:solidFill>
                  <a:srgbClr val="FFFFFF"/>
                </a:solidFill>
                <a:latin typeface="Heebo Bold"/>
                <a:ea typeface="Heebo Bold"/>
                <a:cs typeface="Heebo Bold"/>
                <a:sym typeface="Heebo Bold"/>
              </a:rPr>
              <a:t>CREATING BASIC MOTIVATIONAL CONDITIONS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4215239" y="8102312"/>
            <a:ext cx="4620037" cy="8153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359"/>
              </a:lnSpc>
            </a:pPr>
            <a:r>
              <a:rPr lang="en-US" sz="2399" b="1" spc="239">
                <a:solidFill>
                  <a:srgbClr val="FFFFFF"/>
                </a:solidFill>
                <a:latin typeface="Heebo Bold"/>
                <a:ea typeface="Heebo Bold"/>
                <a:cs typeface="Heebo Bold"/>
                <a:sym typeface="Heebo Bold"/>
              </a:rPr>
              <a:t>MAINTAINING AND PROTECTING MOTIVATION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269947" y="4886672"/>
            <a:ext cx="4414693" cy="1234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2400" b="1" spc="240">
                <a:solidFill>
                  <a:srgbClr val="FFFFFF"/>
                </a:solidFill>
                <a:latin typeface="Heebo Bold"/>
                <a:ea typeface="Heebo Bold"/>
                <a:cs typeface="Heebo Bold"/>
                <a:sym typeface="Heebo Bold"/>
              </a:rPr>
              <a:t>ENCOURAGING POSITIVE RETROSPECTIVE </a:t>
            </a:r>
          </a:p>
          <a:p>
            <a:pPr marL="0" lvl="0" indent="0" algn="ctr">
              <a:lnSpc>
                <a:spcPts val="3360"/>
              </a:lnSpc>
            </a:pPr>
            <a:r>
              <a:rPr lang="en-US" sz="2400" b="1" spc="240">
                <a:solidFill>
                  <a:srgbClr val="FFFFFF"/>
                </a:solidFill>
                <a:latin typeface="Heebo Bold"/>
                <a:ea typeface="Heebo Bold"/>
                <a:cs typeface="Heebo Bold"/>
                <a:sym typeface="Heebo Bold"/>
              </a:rPr>
              <a:t>SELF-EVALUATION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515997" y="499300"/>
            <a:ext cx="8196340" cy="12661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20"/>
              </a:lnSpc>
            </a:pPr>
            <a:r>
              <a:rPr lang="en-US" sz="3200" spc="32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Based on the process-oriented model </a:t>
            </a:r>
          </a:p>
          <a:p>
            <a:pPr algn="l">
              <a:lnSpc>
                <a:spcPts val="5120"/>
              </a:lnSpc>
            </a:pPr>
            <a:r>
              <a:rPr lang="en-US" sz="3200" spc="32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(Dörnyei and Ottó, 1998)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8542144" y="5096222"/>
            <a:ext cx="3644876" cy="8153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360"/>
              </a:lnSpc>
            </a:pPr>
            <a:r>
              <a:rPr lang="en-US" sz="2400" b="1" spc="240">
                <a:solidFill>
                  <a:srgbClr val="FFFFFF"/>
                </a:solidFill>
                <a:latin typeface="Heebo Bold"/>
                <a:ea typeface="Heebo Bold"/>
                <a:cs typeface="Heebo Bold"/>
                <a:sym typeface="Heebo Bold"/>
              </a:rPr>
              <a:t>GENERATING INITIAL MOTIVATION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1534775" y="771105"/>
            <a:ext cx="6254108" cy="18135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140"/>
              </a:lnSpc>
            </a:pPr>
            <a:r>
              <a:rPr lang="en-US" sz="5100" b="1" spc="255">
                <a:solidFill>
                  <a:srgbClr val="000000"/>
                </a:solidFill>
                <a:latin typeface="Helios Extended Bold"/>
                <a:ea typeface="Helios Extended Bold"/>
                <a:cs typeface="Helios Extended Bold"/>
                <a:sym typeface="Helios Extended Bold"/>
              </a:rPr>
              <a:t>MOTIVATIONAL STRATEGIES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1552045" y="2580726"/>
            <a:ext cx="5768753" cy="4591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40"/>
              </a:lnSpc>
            </a:pPr>
            <a:r>
              <a:rPr lang="en-US" sz="2400" spc="24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FRAMEWORK (Dörnyei, 2001)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4407309" y="5152102"/>
            <a:ext cx="4248167" cy="655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319"/>
              </a:lnSpc>
            </a:pPr>
            <a:r>
              <a:rPr lang="en-US" sz="3799" b="1" spc="379">
                <a:solidFill>
                  <a:srgbClr val="003C78"/>
                </a:solidFill>
                <a:latin typeface="Heebo Bold"/>
                <a:ea typeface="Heebo Bold"/>
                <a:cs typeface="Heebo Bold"/>
                <a:sym typeface="Heebo Bold"/>
              </a:rPr>
              <a:t>TEACHING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4587110" y="4087165"/>
            <a:ext cx="4248167" cy="655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319"/>
              </a:lnSpc>
            </a:pPr>
            <a:r>
              <a:rPr lang="en-US" sz="3799" b="1" spc="379">
                <a:solidFill>
                  <a:srgbClr val="003C78"/>
                </a:solidFill>
                <a:latin typeface="Heebo Bold"/>
                <a:ea typeface="Heebo Bold"/>
                <a:cs typeface="Heebo Bold"/>
                <a:sym typeface="Heebo Bold"/>
              </a:rPr>
              <a:t>MOTIVATIONAL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4407309" y="6274819"/>
            <a:ext cx="4248167" cy="655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319"/>
              </a:lnSpc>
            </a:pPr>
            <a:r>
              <a:rPr lang="en-US" sz="3799" b="1" spc="379">
                <a:solidFill>
                  <a:srgbClr val="003C78"/>
                </a:solidFill>
                <a:latin typeface="Heebo Bold"/>
                <a:ea typeface="Heebo Bold"/>
                <a:cs typeface="Heebo Bold"/>
                <a:sym typeface="Heebo Bold"/>
              </a:rPr>
              <a:t>PRACTICE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4215239" y="3315536"/>
            <a:ext cx="4528974" cy="4591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40"/>
              </a:lnSpc>
            </a:pPr>
            <a:r>
              <a:rPr lang="en-US" sz="2400" spc="24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(setting the scene)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8104064" y="6025862"/>
            <a:ext cx="4528974" cy="4591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40"/>
              </a:lnSpc>
            </a:pPr>
            <a:r>
              <a:rPr lang="en-US" sz="2400" spc="24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(preactional phase)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4215239" y="9122778"/>
            <a:ext cx="4528974" cy="4591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40"/>
              </a:lnSpc>
            </a:pPr>
            <a:r>
              <a:rPr lang="en-US" sz="2400" spc="24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(actional phase)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258226" y="6207789"/>
            <a:ext cx="4528974" cy="4591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40"/>
              </a:lnSpc>
            </a:pPr>
            <a:r>
              <a:rPr lang="en-US" sz="2400" spc="24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(postactional phase)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13285596" y="7102822"/>
            <a:ext cx="4747283" cy="19894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319"/>
              </a:lnSpc>
            </a:pPr>
            <a:r>
              <a:rPr lang="en-US" sz="3799" b="1" spc="379">
                <a:solidFill>
                  <a:srgbClr val="003C78"/>
                </a:solidFill>
                <a:latin typeface="Heebo Bold"/>
                <a:ea typeface="Heebo Bold"/>
                <a:cs typeface="Heebo Bold"/>
                <a:sym typeface="Heebo Bold"/>
              </a:rPr>
              <a:t>TEN COMMANDMENTS OF MOTIVATION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80210" y="780210"/>
            <a:ext cx="248490" cy="248490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7259300" y="9333392"/>
            <a:ext cx="248490" cy="248490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196837" y="0"/>
            <a:ext cx="9905728" cy="3817070"/>
            <a:chOff x="0" y="0"/>
            <a:chExt cx="999808" cy="385266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999808" cy="385266"/>
            </a:xfrm>
            <a:custGeom>
              <a:avLst/>
              <a:gdLst/>
              <a:ahLst/>
              <a:cxnLst/>
              <a:rect l="l" t="t" r="r" b="b"/>
              <a:pathLst>
                <a:path w="999808" h="385266">
                  <a:moveTo>
                    <a:pt x="796608" y="0"/>
                  </a:moveTo>
                  <a:cubicBezTo>
                    <a:pt x="908832" y="0"/>
                    <a:pt x="999808" y="86245"/>
                    <a:pt x="999808" y="192633"/>
                  </a:cubicBezTo>
                  <a:cubicBezTo>
                    <a:pt x="999808" y="299021"/>
                    <a:pt x="908832" y="385266"/>
                    <a:pt x="796608" y="385266"/>
                  </a:cubicBezTo>
                  <a:lnTo>
                    <a:pt x="203200" y="385266"/>
                  </a:lnTo>
                  <a:cubicBezTo>
                    <a:pt x="90976" y="385266"/>
                    <a:pt x="0" y="299021"/>
                    <a:pt x="0" y="192633"/>
                  </a:cubicBezTo>
                  <a:cubicBezTo>
                    <a:pt x="0" y="86245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2F1F1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999808" cy="4328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1534775" y="771105"/>
            <a:ext cx="6254108" cy="18135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140"/>
              </a:lnSpc>
            </a:pPr>
            <a:r>
              <a:rPr lang="en-US" sz="5100" b="1" spc="255">
                <a:solidFill>
                  <a:srgbClr val="000000"/>
                </a:solidFill>
                <a:latin typeface="Helios Extended Bold"/>
                <a:ea typeface="Helios Extended Bold"/>
                <a:cs typeface="Helios Extended Bold"/>
                <a:sym typeface="Helios Extended Bold"/>
              </a:rPr>
              <a:t>MOTIVATIONAL STRATEGIES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1552045" y="2580726"/>
            <a:ext cx="5768753" cy="4591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40"/>
              </a:lnSpc>
            </a:pPr>
            <a:r>
              <a:rPr lang="en-US" sz="2400" spc="24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FRAMEWORK (Dörnyei, 2001)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80210" y="3545111"/>
            <a:ext cx="12519402" cy="27819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80"/>
              </a:lnSpc>
            </a:pPr>
            <a:r>
              <a:rPr lang="en-US" sz="2800" spc="212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1. Set a personal example with your own behaviour.</a:t>
            </a:r>
          </a:p>
          <a:p>
            <a:pPr algn="l">
              <a:lnSpc>
                <a:spcPts val="4480"/>
              </a:lnSpc>
            </a:pPr>
            <a:r>
              <a:rPr lang="en-US" sz="2800" spc="212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2. Create a pleasant, relaxed atmosphere in the classroom.</a:t>
            </a:r>
          </a:p>
          <a:p>
            <a:pPr algn="l">
              <a:lnSpc>
                <a:spcPts val="4480"/>
              </a:lnSpc>
            </a:pPr>
            <a:r>
              <a:rPr lang="en-US" sz="2800" spc="212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3. Present the tasks properly.</a:t>
            </a:r>
          </a:p>
          <a:p>
            <a:pPr algn="l">
              <a:lnSpc>
                <a:spcPts val="4480"/>
              </a:lnSpc>
            </a:pPr>
            <a:r>
              <a:rPr lang="en-US" sz="2800" spc="212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4. Develop a good relationship with the learners.</a:t>
            </a:r>
          </a:p>
          <a:p>
            <a:pPr algn="l">
              <a:lnSpc>
                <a:spcPts val="4480"/>
              </a:lnSpc>
            </a:pPr>
            <a:r>
              <a:rPr lang="en-US" sz="2800" spc="212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5. Increase the learners’ linguistic self-confidence.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0210" y="1086570"/>
            <a:ext cx="8774374" cy="19532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840"/>
              </a:lnSpc>
            </a:pPr>
            <a:r>
              <a:rPr lang="en-US" sz="5600" b="1" spc="560">
                <a:solidFill>
                  <a:srgbClr val="003C78"/>
                </a:solidFill>
                <a:latin typeface="Heebo Bold"/>
                <a:ea typeface="Heebo Bold"/>
                <a:cs typeface="Heebo Bold"/>
                <a:sym typeface="Heebo Bold"/>
              </a:rPr>
              <a:t>TEN COMMANDMENTS OF MOTIVATION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6417527" y="6675702"/>
            <a:ext cx="11371357" cy="27819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80"/>
              </a:lnSpc>
            </a:pPr>
            <a:r>
              <a:rPr lang="en-US" sz="2800" spc="212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6. Make the language classes interesting.</a:t>
            </a:r>
          </a:p>
          <a:p>
            <a:pPr algn="l">
              <a:lnSpc>
                <a:spcPts val="4480"/>
              </a:lnSpc>
            </a:pPr>
            <a:r>
              <a:rPr lang="en-US" sz="2800" spc="212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7. Promote learner autonomy.</a:t>
            </a:r>
          </a:p>
          <a:p>
            <a:pPr algn="l">
              <a:lnSpc>
                <a:spcPts val="4480"/>
              </a:lnSpc>
            </a:pPr>
            <a:r>
              <a:rPr lang="en-US" sz="2800" spc="212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8. Personalize the learning process.</a:t>
            </a:r>
          </a:p>
          <a:p>
            <a:pPr algn="l">
              <a:lnSpc>
                <a:spcPts val="4480"/>
              </a:lnSpc>
            </a:pPr>
            <a:r>
              <a:rPr lang="en-US" sz="2800" spc="212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9. Increase the learners’ goal-orientedness.</a:t>
            </a:r>
          </a:p>
          <a:p>
            <a:pPr algn="l">
              <a:lnSpc>
                <a:spcPts val="4480"/>
              </a:lnSpc>
            </a:pPr>
            <a:r>
              <a:rPr lang="en-US" sz="2800" spc="212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10. Familiarize learners with the target language culture.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857600" y="4022401"/>
            <a:ext cx="10810840" cy="19659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5539"/>
              </a:lnSpc>
            </a:pPr>
            <a:r>
              <a:rPr lang="en-US" sz="11099" b="1" spc="554">
                <a:solidFill>
                  <a:srgbClr val="000000"/>
                </a:solidFill>
                <a:latin typeface="Helios Extended Bold"/>
                <a:ea typeface="Helios Extended Bold"/>
                <a:cs typeface="Helios Extended Bold"/>
                <a:sym typeface="Helios Extended Bold"/>
              </a:rPr>
              <a:t>RATIONALE</a:t>
            </a:r>
          </a:p>
        </p:txBody>
      </p:sp>
      <p:sp>
        <p:nvSpPr>
          <p:cNvPr id="3" name="AutoShape 3"/>
          <p:cNvSpPr/>
          <p:nvPr/>
        </p:nvSpPr>
        <p:spPr>
          <a:xfrm>
            <a:off x="550043" y="0"/>
            <a:ext cx="0" cy="3768928"/>
          </a:xfrm>
          <a:prstGeom prst="line">
            <a:avLst/>
          </a:prstGeom>
          <a:ln w="57150" cap="flat">
            <a:solidFill>
              <a:srgbClr val="4E6E81"/>
            </a:solidFill>
            <a:prstDash val="sysDash"/>
            <a:headEnd type="none" w="sm" len="sm"/>
            <a:tailEnd type="none" w="sm" len="sm"/>
          </a:ln>
        </p:spPr>
      </p:sp>
      <p:grpSp>
        <p:nvGrpSpPr>
          <p:cNvPr id="4" name="Group 4"/>
          <p:cNvGrpSpPr/>
          <p:nvPr/>
        </p:nvGrpSpPr>
        <p:grpSpPr>
          <a:xfrm>
            <a:off x="17010810" y="9258300"/>
            <a:ext cx="248490" cy="248490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028700" y="-438150"/>
            <a:ext cx="4701269" cy="106362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4000"/>
              </a:lnSpc>
            </a:pPr>
            <a:r>
              <a:rPr lang="en-US" sz="60000" b="1" spc="3000">
                <a:solidFill>
                  <a:srgbClr val="003C78"/>
                </a:solidFill>
                <a:latin typeface="Helios Extended Bold"/>
                <a:ea typeface="Helios Extended Bold"/>
                <a:cs typeface="Helios Extended Bold"/>
                <a:sym typeface="Helios Extended Bold"/>
              </a:rPr>
              <a:t>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076459" y="2260657"/>
            <a:ext cx="12893897" cy="7703367"/>
            <a:chOff x="0" y="0"/>
            <a:chExt cx="3395924" cy="202887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395924" cy="2028870"/>
            </a:xfrm>
            <a:custGeom>
              <a:avLst/>
              <a:gdLst/>
              <a:ahLst/>
              <a:cxnLst/>
              <a:rect l="l" t="t" r="r" b="b"/>
              <a:pathLst>
                <a:path w="3395924" h="2028870">
                  <a:moveTo>
                    <a:pt x="0" y="0"/>
                  </a:moveTo>
                  <a:lnTo>
                    <a:pt x="3395924" y="0"/>
                  </a:lnTo>
                  <a:lnTo>
                    <a:pt x="3395924" y="2028870"/>
                  </a:lnTo>
                  <a:lnTo>
                    <a:pt x="0" y="2028870"/>
                  </a:lnTo>
                  <a:close/>
                </a:path>
              </a:pathLst>
            </a:custGeom>
            <a:solidFill>
              <a:srgbClr val="1C55A2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3395924" cy="20764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580001" y="2260657"/>
            <a:ext cx="2534799" cy="7703367"/>
            <a:chOff x="0" y="0"/>
            <a:chExt cx="667601" cy="202887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67601" cy="2028870"/>
            </a:xfrm>
            <a:custGeom>
              <a:avLst/>
              <a:gdLst/>
              <a:ahLst/>
              <a:cxnLst/>
              <a:rect l="l" t="t" r="r" b="b"/>
              <a:pathLst>
                <a:path w="667601" h="2028870">
                  <a:moveTo>
                    <a:pt x="0" y="0"/>
                  </a:moveTo>
                  <a:lnTo>
                    <a:pt x="667601" y="0"/>
                  </a:lnTo>
                  <a:lnTo>
                    <a:pt x="667601" y="2028870"/>
                  </a:lnTo>
                  <a:lnTo>
                    <a:pt x="0" y="2028870"/>
                  </a:ln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667601" cy="20764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428856" y="2267653"/>
            <a:ext cx="4775418" cy="14160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1200"/>
              </a:lnSpc>
            </a:pPr>
            <a:r>
              <a:rPr lang="en-US" sz="8000" b="1" spc="400">
                <a:solidFill>
                  <a:srgbClr val="A79E9C"/>
                </a:solidFill>
                <a:latin typeface="Helios Extended Bold"/>
                <a:ea typeface="Helios Extended Bold"/>
                <a:cs typeface="Helios Extended Bold"/>
                <a:sym typeface="Helios Extended Bold"/>
              </a:rPr>
              <a:t>01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1028700" y="9009810"/>
            <a:ext cx="248490" cy="248490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7010810" y="1028700"/>
            <a:ext cx="248490" cy="248490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15" name="AutoShape 15"/>
          <p:cNvSpPr/>
          <p:nvPr/>
        </p:nvSpPr>
        <p:spPr>
          <a:xfrm flipH="1">
            <a:off x="1033463" y="0"/>
            <a:ext cx="0" cy="3334176"/>
          </a:xfrm>
          <a:prstGeom prst="line">
            <a:avLst/>
          </a:prstGeom>
          <a:ln w="57150" cap="flat">
            <a:solidFill>
              <a:srgbClr val="4E6E81"/>
            </a:solidFill>
            <a:prstDash val="sysDash"/>
            <a:headEnd type="none" w="sm" len="sm"/>
            <a:tailEnd type="none" w="sm" len="sm"/>
          </a:ln>
        </p:spPr>
      </p:sp>
      <p:sp>
        <p:nvSpPr>
          <p:cNvPr id="16" name="TextBox 16"/>
          <p:cNvSpPr txBox="1"/>
          <p:nvPr/>
        </p:nvSpPr>
        <p:spPr>
          <a:xfrm>
            <a:off x="1379470" y="847725"/>
            <a:ext cx="15529061" cy="12147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519"/>
              </a:lnSpc>
            </a:pPr>
            <a:r>
              <a:rPr lang="en-US" sz="6799" b="1" spc="339">
                <a:solidFill>
                  <a:srgbClr val="003C78"/>
                </a:solidFill>
                <a:latin typeface="Helios Extended Bold"/>
                <a:ea typeface="Helios Extended Bold"/>
                <a:cs typeface="Helios Extended Bold"/>
                <a:sym typeface="Helios Extended Bold"/>
              </a:rPr>
              <a:t>RATIONALE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428856" y="4684915"/>
            <a:ext cx="4775418" cy="14160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1200"/>
              </a:lnSpc>
            </a:pPr>
            <a:r>
              <a:rPr lang="en-US" sz="8000" b="1" spc="400">
                <a:solidFill>
                  <a:srgbClr val="A79E9C"/>
                </a:solidFill>
                <a:latin typeface="Helios Extended Bold"/>
                <a:ea typeface="Helios Extended Bold"/>
                <a:cs typeface="Helios Extended Bold"/>
                <a:sym typeface="Helios Extended Bold"/>
              </a:rPr>
              <a:t>02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4707342" y="2286703"/>
            <a:ext cx="11907623" cy="18472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520"/>
              </a:lnSpc>
            </a:pPr>
            <a:r>
              <a:rPr lang="en-US" sz="4700" spc="47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Secondary students’ perception in Vietnam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4707342" y="4923967"/>
            <a:ext cx="11907623" cy="8947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520"/>
              </a:lnSpc>
            </a:pPr>
            <a:r>
              <a:rPr lang="en-US" sz="4700" spc="47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Empirical evidence in Vietnam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4707342" y="6737724"/>
            <a:ext cx="11907623" cy="27997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520"/>
              </a:lnSpc>
            </a:pPr>
            <a:r>
              <a:rPr lang="en-US" sz="4700" spc="47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Correlation between teachers’ motivational strategies and students’ motivation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428856" y="7420031"/>
            <a:ext cx="4775418" cy="14160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1200"/>
              </a:lnSpc>
            </a:pPr>
            <a:r>
              <a:rPr lang="en-US" sz="8000" b="1" spc="400">
                <a:solidFill>
                  <a:srgbClr val="A79E9C"/>
                </a:solidFill>
                <a:latin typeface="Helios Extended Bold"/>
                <a:ea typeface="Helios Extended Bold"/>
                <a:cs typeface="Helios Extended Bold"/>
                <a:sym typeface="Helios Extended Bold"/>
              </a:rPr>
              <a:t>03</a:t>
            </a:r>
          </a:p>
        </p:txBody>
      </p:sp>
      <p:sp>
        <p:nvSpPr>
          <p:cNvPr id="22" name="AutoShape 22"/>
          <p:cNvSpPr/>
          <p:nvPr/>
        </p:nvSpPr>
        <p:spPr>
          <a:xfrm>
            <a:off x="1580001" y="4463855"/>
            <a:ext cx="15390356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3" name="AutoShape 23"/>
          <p:cNvSpPr/>
          <p:nvPr/>
        </p:nvSpPr>
        <p:spPr>
          <a:xfrm>
            <a:off x="1580001" y="6459769"/>
            <a:ext cx="15390356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029439" y="1920387"/>
            <a:ext cx="10810840" cy="14655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1620"/>
              </a:lnSpc>
            </a:pPr>
            <a:r>
              <a:rPr lang="en-US" sz="8300" b="1" spc="415">
                <a:solidFill>
                  <a:srgbClr val="000000"/>
                </a:solidFill>
                <a:latin typeface="Helios Extended Bold"/>
                <a:ea typeface="Helios Extended Bold"/>
                <a:cs typeface="Helios Extended Bold"/>
                <a:sym typeface="Helios Extended Bold"/>
              </a:rPr>
              <a:t>METHODOLOGY</a:t>
            </a:r>
          </a:p>
        </p:txBody>
      </p:sp>
      <p:sp>
        <p:nvSpPr>
          <p:cNvPr id="3" name="AutoShape 3"/>
          <p:cNvSpPr/>
          <p:nvPr/>
        </p:nvSpPr>
        <p:spPr>
          <a:xfrm>
            <a:off x="550043" y="0"/>
            <a:ext cx="0" cy="3768928"/>
          </a:xfrm>
          <a:prstGeom prst="line">
            <a:avLst/>
          </a:prstGeom>
          <a:ln w="57150" cap="flat">
            <a:solidFill>
              <a:srgbClr val="4E6E81"/>
            </a:solidFill>
            <a:prstDash val="sysDash"/>
            <a:headEnd type="none" w="sm" len="sm"/>
            <a:tailEnd type="none" w="sm" len="sm"/>
          </a:ln>
        </p:spPr>
      </p:sp>
      <p:grpSp>
        <p:nvGrpSpPr>
          <p:cNvPr id="4" name="Group 4"/>
          <p:cNvGrpSpPr/>
          <p:nvPr/>
        </p:nvGrpSpPr>
        <p:grpSpPr>
          <a:xfrm>
            <a:off x="17010810" y="9258300"/>
            <a:ext cx="248490" cy="248490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028700" y="-349251"/>
            <a:ext cx="4701269" cy="106362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4000"/>
              </a:lnSpc>
            </a:pPr>
            <a:r>
              <a:rPr lang="en-US" sz="60000" b="1" spc="3000">
                <a:solidFill>
                  <a:srgbClr val="003C78"/>
                </a:solidFill>
                <a:latin typeface="Helios Extended Bold"/>
                <a:ea typeface="Helios Extended Bold"/>
                <a:cs typeface="Helios Extended Bold"/>
                <a:sym typeface="Helios Extended Bold"/>
              </a:rPr>
              <a:t>3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479553" y="3945108"/>
            <a:ext cx="8079879" cy="4211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36320" lvl="1" indent="-518160" algn="l">
              <a:lnSpc>
                <a:spcPts val="6719"/>
              </a:lnSpc>
              <a:buFont typeface="Arial"/>
              <a:buChar char="•"/>
            </a:pPr>
            <a:r>
              <a:rPr lang="en-US" sz="4800" spc="48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RESEARCH CONTEXT</a:t>
            </a:r>
          </a:p>
          <a:p>
            <a:pPr marL="1036320" lvl="1" indent="-518160" algn="l">
              <a:lnSpc>
                <a:spcPts val="6719"/>
              </a:lnSpc>
              <a:buFont typeface="Arial"/>
              <a:buChar char="•"/>
            </a:pPr>
            <a:r>
              <a:rPr lang="en-US" sz="4800" spc="48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RESEARCH DESIGN</a:t>
            </a:r>
          </a:p>
          <a:p>
            <a:pPr marL="1036320" lvl="1" indent="-518160" algn="l">
              <a:lnSpc>
                <a:spcPts val="6719"/>
              </a:lnSpc>
              <a:buFont typeface="Arial"/>
              <a:buChar char="•"/>
            </a:pPr>
            <a:r>
              <a:rPr lang="en-US" sz="4800" spc="48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SAMPLING</a:t>
            </a:r>
          </a:p>
          <a:p>
            <a:pPr marL="1036320" lvl="1" indent="-518160" algn="l">
              <a:lnSpc>
                <a:spcPts val="6719"/>
              </a:lnSpc>
              <a:buFont typeface="Arial"/>
              <a:buChar char="•"/>
            </a:pPr>
            <a:r>
              <a:rPr lang="en-US" sz="4800" spc="48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DATA COLLECTION</a:t>
            </a:r>
          </a:p>
          <a:p>
            <a:pPr marL="1036320" lvl="1" indent="-518160" algn="l">
              <a:lnSpc>
                <a:spcPts val="6719"/>
              </a:lnSpc>
              <a:buFont typeface="Arial"/>
              <a:buChar char="•"/>
            </a:pPr>
            <a:r>
              <a:rPr lang="en-US" sz="4800" spc="48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DATA ANALYSIS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408470" y="3317231"/>
            <a:ext cx="15471061" cy="54883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239"/>
              </a:lnSpc>
            </a:pPr>
            <a:r>
              <a:rPr lang="en-US" sz="3899" spc="3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(1) What are </a:t>
            </a:r>
            <a:r>
              <a:rPr lang="en-US" sz="3899" b="1" spc="300">
                <a:solidFill>
                  <a:srgbClr val="003C78"/>
                </a:solidFill>
                <a:latin typeface="Lato Bold"/>
                <a:ea typeface="Lato Bold"/>
                <a:cs typeface="Lato Bold"/>
                <a:sym typeface="Lato Bold"/>
              </a:rPr>
              <a:t>motivational strategies</a:t>
            </a:r>
            <a:r>
              <a:rPr lang="en-US" sz="3899" spc="3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3899" b="1" spc="300">
                <a:solidFill>
                  <a:srgbClr val="003C78"/>
                </a:solidFill>
                <a:latin typeface="Lato Bold"/>
                <a:ea typeface="Lato Bold"/>
                <a:cs typeface="Lato Bold"/>
                <a:sym typeface="Lato Bold"/>
              </a:rPr>
              <a:t>used</a:t>
            </a:r>
            <a:r>
              <a:rPr lang="en-US" sz="3899" spc="3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 by teachers in EFL classrooms? </a:t>
            </a:r>
          </a:p>
          <a:p>
            <a:pPr algn="just">
              <a:lnSpc>
                <a:spcPts val="6239"/>
              </a:lnSpc>
            </a:pPr>
            <a:r>
              <a:rPr lang="en-US" sz="3899" spc="3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(2) What </a:t>
            </a:r>
            <a:r>
              <a:rPr lang="en-US" sz="3899" b="1" spc="300">
                <a:solidFill>
                  <a:srgbClr val="003C78"/>
                </a:solidFill>
                <a:latin typeface="Lato Bold"/>
                <a:ea typeface="Lato Bold"/>
                <a:cs typeface="Lato Bold"/>
                <a:sym typeface="Lato Bold"/>
              </a:rPr>
              <a:t>motivational strategies</a:t>
            </a:r>
            <a:r>
              <a:rPr lang="en-US" sz="3899" spc="3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 are </a:t>
            </a:r>
            <a:r>
              <a:rPr lang="en-US" sz="3899" b="1" spc="300">
                <a:solidFill>
                  <a:srgbClr val="003C78"/>
                </a:solidFill>
                <a:latin typeface="Lato Bold"/>
                <a:ea typeface="Lato Bold"/>
                <a:cs typeface="Lato Bold"/>
                <a:sym typeface="Lato Bold"/>
              </a:rPr>
              <a:t>preferred</a:t>
            </a:r>
            <a:r>
              <a:rPr lang="en-US" sz="3899" spc="3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 by students?  </a:t>
            </a:r>
          </a:p>
          <a:p>
            <a:pPr algn="just">
              <a:lnSpc>
                <a:spcPts val="6239"/>
              </a:lnSpc>
            </a:pPr>
            <a:r>
              <a:rPr lang="en-US" sz="3899" spc="3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(3) What is the students’ level of </a:t>
            </a:r>
            <a:r>
              <a:rPr lang="en-US" sz="3899" b="1" spc="300">
                <a:solidFill>
                  <a:srgbClr val="003C78"/>
                </a:solidFill>
                <a:latin typeface="Lato Bold"/>
                <a:ea typeface="Lato Bold"/>
                <a:cs typeface="Lato Bold"/>
                <a:sym typeface="Lato Bold"/>
              </a:rPr>
              <a:t>motivation</a:t>
            </a:r>
            <a:r>
              <a:rPr lang="en-US" sz="3899" spc="3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 for learning English?</a:t>
            </a:r>
          </a:p>
          <a:p>
            <a:pPr algn="just">
              <a:lnSpc>
                <a:spcPts val="6239"/>
              </a:lnSpc>
            </a:pPr>
            <a:r>
              <a:rPr lang="en-US" sz="3899" spc="3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(4) Is there any </a:t>
            </a:r>
            <a:r>
              <a:rPr lang="en-US" sz="3899" b="1" spc="300">
                <a:solidFill>
                  <a:srgbClr val="003C78"/>
                </a:solidFill>
                <a:latin typeface="Lato Bold"/>
                <a:ea typeface="Lato Bold"/>
                <a:cs typeface="Lato Bold"/>
                <a:sym typeface="Lato Bold"/>
              </a:rPr>
              <a:t>relationship</a:t>
            </a:r>
            <a:r>
              <a:rPr lang="en-US" sz="3899" spc="3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 between students’ </a:t>
            </a:r>
            <a:r>
              <a:rPr lang="en-US" sz="3899" b="1" spc="300">
                <a:solidFill>
                  <a:srgbClr val="003C78"/>
                </a:solidFill>
                <a:latin typeface="Lato Bold"/>
                <a:ea typeface="Lato Bold"/>
                <a:cs typeface="Lato Bold"/>
                <a:sym typeface="Lato Bold"/>
              </a:rPr>
              <a:t>motivation and the motivational strategies</a:t>
            </a:r>
            <a:r>
              <a:rPr lang="en-US" sz="3899" spc="3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 used by the teachers?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449340" y="1461752"/>
            <a:ext cx="15872082" cy="1231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799"/>
              </a:lnSpc>
            </a:pPr>
            <a:r>
              <a:rPr lang="en-US" sz="6999" b="1" spc="349">
                <a:solidFill>
                  <a:srgbClr val="000000"/>
                </a:solidFill>
                <a:latin typeface="Helios Extended Bold"/>
                <a:ea typeface="Helios Extended Bold"/>
                <a:cs typeface="Helios Extended Bold"/>
                <a:sym typeface="Helios Extended Bold"/>
              </a:rPr>
              <a:t>RESEARCH QUESTIONS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17259300" y="9258300"/>
            <a:ext cx="248490" cy="248490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718088" y="780210"/>
            <a:ext cx="248490" cy="248490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-748573" y="532448"/>
            <a:ext cx="5959821" cy="8591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719"/>
              </a:lnSpc>
            </a:pPr>
            <a:r>
              <a:rPr lang="en-US" sz="4800" b="1" spc="240">
                <a:solidFill>
                  <a:srgbClr val="003C78"/>
                </a:solidFill>
                <a:latin typeface="Helios Extended Bold"/>
                <a:ea typeface="Helios Extended Bold"/>
                <a:cs typeface="Helios Extended Bold"/>
                <a:sym typeface="Helios Extended Bold"/>
              </a:rPr>
              <a:t>CONTEXT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3877123" y="532448"/>
            <a:ext cx="5959821" cy="8591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719"/>
              </a:lnSpc>
            </a:pPr>
            <a:r>
              <a:rPr lang="en-US" sz="4800" b="1" spc="240">
                <a:solidFill>
                  <a:srgbClr val="003C78"/>
                </a:solidFill>
                <a:latin typeface="Helios Extended Bold"/>
                <a:ea typeface="Helios Extended Bold"/>
                <a:cs typeface="Helios Extended Bold"/>
                <a:sym typeface="Helios Extended Bold"/>
              </a:rPr>
              <a:t>DESIGN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8412118" y="532447"/>
            <a:ext cx="5959821" cy="8591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719"/>
              </a:lnSpc>
            </a:pPr>
            <a:r>
              <a:rPr lang="en-US" sz="4800" b="1" spc="240">
                <a:solidFill>
                  <a:srgbClr val="003C78"/>
                </a:solidFill>
                <a:latin typeface="Helios Extended Bold"/>
                <a:ea typeface="Helios Extended Bold"/>
                <a:cs typeface="Helios Extended Bold"/>
                <a:sym typeface="Helios Extended Bold"/>
              </a:rPr>
              <a:t>SAMPLING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3033953" y="532448"/>
            <a:ext cx="5959821" cy="8591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719"/>
              </a:lnSpc>
            </a:pPr>
            <a:r>
              <a:rPr lang="en-US" sz="4800" b="1" spc="240">
                <a:solidFill>
                  <a:srgbClr val="003C78"/>
                </a:solidFill>
                <a:latin typeface="Helios Extended Bold"/>
                <a:ea typeface="Helios Extended Bold"/>
                <a:cs typeface="Helios Extended Bold"/>
                <a:sym typeface="Helios Extended Bold"/>
              </a:rPr>
              <a:t>ANALYSIS</a:t>
            </a:r>
          </a:p>
        </p:txBody>
      </p:sp>
      <p:sp>
        <p:nvSpPr>
          <p:cNvPr id="6" name="AutoShape 6"/>
          <p:cNvSpPr/>
          <p:nvPr/>
        </p:nvSpPr>
        <p:spPr>
          <a:xfrm flipV="1">
            <a:off x="9144000" y="0"/>
            <a:ext cx="0" cy="1028700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AutoShape 7"/>
          <p:cNvSpPr/>
          <p:nvPr/>
        </p:nvSpPr>
        <p:spPr>
          <a:xfrm flipV="1">
            <a:off x="13680229" y="0"/>
            <a:ext cx="0" cy="1028700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AutoShape 8"/>
          <p:cNvSpPr/>
          <p:nvPr/>
        </p:nvSpPr>
        <p:spPr>
          <a:xfrm flipV="1">
            <a:off x="4519538" y="0"/>
            <a:ext cx="0" cy="1028700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AutoShape 9"/>
          <p:cNvSpPr/>
          <p:nvPr/>
        </p:nvSpPr>
        <p:spPr>
          <a:xfrm flipV="1">
            <a:off x="0" y="2014958"/>
            <a:ext cx="18288000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0" name="Freeform 10"/>
          <p:cNvSpPr/>
          <p:nvPr/>
        </p:nvSpPr>
        <p:spPr>
          <a:xfrm>
            <a:off x="753139" y="6121350"/>
            <a:ext cx="2956398" cy="2214611"/>
          </a:xfrm>
          <a:custGeom>
            <a:avLst/>
            <a:gdLst/>
            <a:ahLst/>
            <a:cxnLst/>
            <a:rect l="l" t="t" r="r" b="b"/>
            <a:pathLst>
              <a:path w="2956398" h="2214611">
                <a:moveTo>
                  <a:pt x="0" y="0"/>
                </a:moveTo>
                <a:lnTo>
                  <a:pt x="2956397" y="0"/>
                </a:lnTo>
                <a:lnTo>
                  <a:pt x="2956397" y="2214611"/>
                </a:lnTo>
                <a:lnTo>
                  <a:pt x="0" y="22146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5828807" y="3086100"/>
            <a:ext cx="1964635" cy="3035250"/>
          </a:xfrm>
          <a:custGeom>
            <a:avLst/>
            <a:gdLst/>
            <a:ahLst/>
            <a:cxnLst/>
            <a:rect l="l" t="t" r="r" b="b"/>
            <a:pathLst>
              <a:path w="1964635" h="3035250">
                <a:moveTo>
                  <a:pt x="0" y="0"/>
                </a:moveTo>
                <a:lnTo>
                  <a:pt x="1964635" y="0"/>
                </a:lnTo>
                <a:lnTo>
                  <a:pt x="1964635" y="3035250"/>
                </a:lnTo>
                <a:lnTo>
                  <a:pt x="0" y="30352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4220040" y="5012198"/>
            <a:ext cx="1225882" cy="514871"/>
          </a:xfrm>
          <a:custGeom>
            <a:avLst/>
            <a:gdLst/>
            <a:ahLst/>
            <a:cxnLst/>
            <a:rect l="l" t="t" r="r" b="b"/>
            <a:pathLst>
              <a:path w="1225882" h="514871">
                <a:moveTo>
                  <a:pt x="0" y="0"/>
                </a:moveTo>
                <a:lnTo>
                  <a:pt x="1225883" y="0"/>
                </a:lnTo>
                <a:lnTo>
                  <a:pt x="1225883" y="514870"/>
                </a:lnTo>
                <a:lnTo>
                  <a:pt x="0" y="51487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-224556" y="4028390"/>
            <a:ext cx="4911786" cy="14928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20419" lvl="1" indent="-410209" algn="l">
              <a:lnSpc>
                <a:spcPts val="6079"/>
              </a:lnSpc>
              <a:buFont typeface="Arial"/>
              <a:buChar char="•"/>
            </a:pPr>
            <a:r>
              <a:rPr lang="en-US" sz="3799" spc="37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Private school</a:t>
            </a:r>
          </a:p>
          <a:p>
            <a:pPr marL="820419" lvl="1" indent="-410209" algn="l">
              <a:lnSpc>
                <a:spcPts val="6079"/>
              </a:lnSpc>
              <a:buFont typeface="Arial"/>
              <a:buChar char="•"/>
            </a:pPr>
            <a:r>
              <a:rPr lang="en-US" sz="3799" spc="37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Public school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4687231" y="6645225"/>
            <a:ext cx="4247788" cy="1313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20"/>
              </a:lnSpc>
              <a:spcBef>
                <a:spcPct val="0"/>
              </a:spcBef>
            </a:pPr>
            <a:r>
              <a:rPr lang="en-US" sz="3800" spc="38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Quantitative survey research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888867" y="5854151"/>
            <a:ext cx="2791362" cy="6464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20"/>
              </a:lnSpc>
              <a:spcBef>
                <a:spcPct val="0"/>
              </a:spcBef>
            </a:pPr>
            <a:r>
              <a:rPr lang="en-US" sz="3800" spc="38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clusters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658679" y="8133031"/>
            <a:ext cx="2791362" cy="6464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20"/>
              </a:lnSpc>
              <a:spcBef>
                <a:spcPct val="0"/>
              </a:spcBef>
            </a:pPr>
            <a:r>
              <a:rPr lang="en-US" sz="3800" spc="38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responses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9374189" y="2866340"/>
            <a:ext cx="4075852" cy="1979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20"/>
              </a:lnSpc>
              <a:spcBef>
                <a:spcPct val="0"/>
              </a:spcBef>
            </a:pPr>
            <a:r>
              <a:rPr lang="en-US" sz="3800" spc="38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Stratified clustered sampling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9289174" y="5198695"/>
            <a:ext cx="2037926" cy="17716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3999"/>
              </a:lnSpc>
            </a:pPr>
            <a:r>
              <a:rPr lang="en-US" sz="9999" b="1" spc="499">
                <a:solidFill>
                  <a:srgbClr val="003C78"/>
                </a:solidFill>
                <a:latin typeface="Helios Extended Bold"/>
                <a:ea typeface="Helios Extended Bold"/>
                <a:cs typeface="Helios Extended Bold"/>
                <a:sym typeface="Helios Extended Bold"/>
              </a:rPr>
              <a:t>14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9144000" y="6722696"/>
            <a:ext cx="3659764" cy="17716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3999"/>
              </a:lnSpc>
            </a:pPr>
            <a:r>
              <a:rPr lang="en-US" sz="9999" b="1" spc="499">
                <a:solidFill>
                  <a:srgbClr val="003C78"/>
                </a:solidFill>
                <a:latin typeface="Helios Extended Bold"/>
                <a:ea typeface="Helios Extended Bold"/>
                <a:cs typeface="Helios Extended Bold"/>
                <a:sym typeface="Helios Extended Bold"/>
              </a:rPr>
              <a:t>353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3908829" y="3887498"/>
            <a:ext cx="4911786" cy="7562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79"/>
              </a:lnSpc>
            </a:pPr>
            <a:r>
              <a:rPr lang="en-US" sz="3799" b="1" spc="178">
                <a:solidFill>
                  <a:srgbClr val="003C78"/>
                </a:solidFill>
                <a:latin typeface="Helios Extended Bold"/>
                <a:ea typeface="Helios Extended Bold"/>
                <a:cs typeface="Helios Extended Bold"/>
                <a:sym typeface="Helios Extended Bold"/>
              </a:rPr>
              <a:t>Descriptive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3889779" y="6214060"/>
            <a:ext cx="4911786" cy="7562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79"/>
              </a:lnSpc>
            </a:pPr>
            <a:r>
              <a:rPr lang="en-US" sz="3799" b="1" spc="178">
                <a:solidFill>
                  <a:srgbClr val="003C78"/>
                </a:solidFill>
                <a:latin typeface="Helios Extended Bold"/>
                <a:ea typeface="Helios Extended Bold"/>
                <a:cs typeface="Helios Extended Bold"/>
                <a:sym typeface="Helios Extended Bold"/>
              </a:rPr>
              <a:t>Correlational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5655473" y="4805708"/>
            <a:ext cx="4911786" cy="7213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79"/>
              </a:lnSpc>
            </a:pPr>
            <a:r>
              <a:rPr lang="en-US" sz="379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Q1, 2, 3</a:t>
            </a:r>
          </a:p>
        </p:txBody>
      </p:sp>
      <p:sp>
        <p:nvSpPr>
          <p:cNvPr id="23" name="Freeform 23"/>
          <p:cNvSpPr/>
          <p:nvPr/>
        </p:nvSpPr>
        <p:spPr>
          <a:xfrm>
            <a:off x="14220040" y="7273115"/>
            <a:ext cx="1225882" cy="514871"/>
          </a:xfrm>
          <a:custGeom>
            <a:avLst/>
            <a:gdLst/>
            <a:ahLst/>
            <a:cxnLst/>
            <a:rect l="l" t="t" r="r" b="b"/>
            <a:pathLst>
              <a:path w="1225882" h="514871">
                <a:moveTo>
                  <a:pt x="0" y="0"/>
                </a:moveTo>
                <a:lnTo>
                  <a:pt x="1225883" y="0"/>
                </a:lnTo>
                <a:lnTo>
                  <a:pt x="1225883" y="514871"/>
                </a:lnTo>
                <a:lnTo>
                  <a:pt x="0" y="51487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4" name="TextBox 24"/>
          <p:cNvSpPr txBox="1"/>
          <p:nvPr/>
        </p:nvSpPr>
        <p:spPr>
          <a:xfrm>
            <a:off x="15655473" y="7098433"/>
            <a:ext cx="4911786" cy="7213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79"/>
              </a:lnSpc>
            </a:pPr>
            <a:r>
              <a:rPr lang="en-US" sz="3799" spc="37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Q4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563984" y="2305688"/>
            <a:ext cx="2653354" cy="5675624"/>
          </a:xfrm>
          <a:custGeom>
            <a:avLst/>
            <a:gdLst/>
            <a:ahLst/>
            <a:cxnLst/>
            <a:rect l="l" t="t" r="r" b="b"/>
            <a:pathLst>
              <a:path w="2653354" h="5675624">
                <a:moveTo>
                  <a:pt x="0" y="0"/>
                </a:moveTo>
                <a:lnTo>
                  <a:pt x="2653354" y="0"/>
                </a:lnTo>
                <a:lnTo>
                  <a:pt x="2653354" y="5675624"/>
                </a:lnTo>
                <a:lnTo>
                  <a:pt x="0" y="56756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1320460" y="1942843"/>
            <a:ext cx="3479668" cy="6038469"/>
          </a:xfrm>
          <a:custGeom>
            <a:avLst/>
            <a:gdLst/>
            <a:ahLst/>
            <a:cxnLst/>
            <a:rect l="l" t="t" r="r" b="b"/>
            <a:pathLst>
              <a:path w="3479668" h="6038469">
                <a:moveTo>
                  <a:pt x="0" y="0"/>
                </a:moveTo>
                <a:lnTo>
                  <a:pt x="3479667" y="0"/>
                </a:lnTo>
                <a:lnTo>
                  <a:pt x="3479667" y="6038469"/>
                </a:lnTo>
                <a:lnTo>
                  <a:pt x="0" y="603846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066335" y="1028700"/>
            <a:ext cx="2192965" cy="2057400"/>
          </a:xfrm>
          <a:custGeom>
            <a:avLst/>
            <a:gdLst/>
            <a:ahLst/>
            <a:cxnLst/>
            <a:rect l="l" t="t" r="r" b="b"/>
            <a:pathLst>
              <a:path w="2192965" h="2057400">
                <a:moveTo>
                  <a:pt x="0" y="0"/>
                </a:moveTo>
                <a:lnTo>
                  <a:pt x="2192965" y="0"/>
                </a:lnTo>
                <a:lnTo>
                  <a:pt x="2192965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070577" y="6883822"/>
            <a:ext cx="2188723" cy="2057400"/>
          </a:xfrm>
          <a:custGeom>
            <a:avLst/>
            <a:gdLst/>
            <a:ahLst/>
            <a:cxnLst/>
            <a:rect l="l" t="t" r="r" b="b"/>
            <a:pathLst>
              <a:path w="2188723" h="2057400">
                <a:moveTo>
                  <a:pt x="0" y="0"/>
                </a:moveTo>
                <a:lnTo>
                  <a:pt x="2188723" y="0"/>
                </a:lnTo>
                <a:lnTo>
                  <a:pt x="2188723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898373" y="622300"/>
            <a:ext cx="1833658" cy="2057400"/>
          </a:xfrm>
          <a:custGeom>
            <a:avLst/>
            <a:gdLst/>
            <a:ahLst/>
            <a:cxnLst/>
            <a:rect l="l" t="t" r="r" b="b"/>
            <a:pathLst>
              <a:path w="1833658" h="2057400">
                <a:moveTo>
                  <a:pt x="0" y="0"/>
                </a:moveTo>
                <a:lnTo>
                  <a:pt x="1833658" y="0"/>
                </a:lnTo>
                <a:lnTo>
                  <a:pt x="1833658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775873" y="6883822"/>
            <a:ext cx="2078657" cy="2374478"/>
          </a:xfrm>
          <a:custGeom>
            <a:avLst/>
            <a:gdLst/>
            <a:ahLst/>
            <a:cxnLst/>
            <a:rect l="l" t="t" r="r" b="b"/>
            <a:pathLst>
              <a:path w="2078657" h="2374478">
                <a:moveTo>
                  <a:pt x="0" y="0"/>
                </a:moveTo>
                <a:lnTo>
                  <a:pt x="2078657" y="0"/>
                </a:lnTo>
                <a:lnTo>
                  <a:pt x="2078657" y="2374478"/>
                </a:lnTo>
                <a:lnTo>
                  <a:pt x="0" y="237447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8" name="AutoShape 8"/>
          <p:cNvSpPr/>
          <p:nvPr/>
        </p:nvSpPr>
        <p:spPr>
          <a:xfrm flipV="1">
            <a:off x="9144000" y="-1023741"/>
            <a:ext cx="0" cy="13210203"/>
          </a:xfrm>
          <a:prstGeom prst="line">
            <a:avLst/>
          </a:prstGeom>
          <a:ln w="295275" cap="flat">
            <a:solidFill>
              <a:srgbClr val="003C78"/>
            </a:solidFill>
            <a:prstDash val="sysDot"/>
            <a:headEnd type="none" w="sm" len="sm"/>
            <a:tailEnd type="none" w="sm" len="sm"/>
          </a:ln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523226" y="626544"/>
            <a:ext cx="21996186" cy="7634140"/>
            <a:chOff x="0" y="0"/>
            <a:chExt cx="1170957" cy="4064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70957" cy="406400"/>
            </a:xfrm>
            <a:custGeom>
              <a:avLst/>
              <a:gdLst/>
              <a:ahLst/>
              <a:cxnLst/>
              <a:rect l="l" t="t" r="r" b="b"/>
              <a:pathLst>
                <a:path w="1170957" h="406400">
                  <a:moveTo>
                    <a:pt x="967757" y="0"/>
                  </a:moveTo>
                  <a:cubicBezTo>
                    <a:pt x="1079981" y="0"/>
                    <a:pt x="1170957" y="90976"/>
                    <a:pt x="1170957" y="203200"/>
                  </a:cubicBezTo>
                  <a:cubicBezTo>
                    <a:pt x="1170957" y="315424"/>
                    <a:pt x="1079981" y="406400"/>
                    <a:pt x="967757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2F1F1">
                <a:alpha val="80000"/>
              </a:srgbClr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1170957" cy="454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379470" y="1243214"/>
            <a:ext cx="15529061" cy="12744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0080"/>
              </a:lnSpc>
            </a:pPr>
            <a:r>
              <a:rPr lang="en-US" sz="7200" b="1" spc="359">
                <a:solidFill>
                  <a:srgbClr val="003C78"/>
                </a:solidFill>
                <a:latin typeface="Helios Extended Bold"/>
                <a:ea typeface="Helios Extended Bold"/>
                <a:cs typeface="Helios Extended Bold"/>
                <a:sym typeface="Helios Extended Bold"/>
              </a:rPr>
              <a:t>METHOD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379470" y="2431934"/>
            <a:ext cx="15529061" cy="721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880"/>
              </a:lnSpc>
              <a:spcBef>
                <a:spcPct val="0"/>
              </a:spcBef>
            </a:pPr>
            <a:r>
              <a:rPr lang="en-US" sz="4200" spc="42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Three questionnaires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1028700" y="9009810"/>
            <a:ext cx="248490" cy="248490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7010810" y="1028700"/>
            <a:ext cx="248490" cy="248490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419359" y="4094047"/>
            <a:ext cx="7312326" cy="6229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040"/>
              </a:lnSpc>
              <a:spcBef>
                <a:spcPct val="0"/>
              </a:spcBef>
            </a:pPr>
            <a:r>
              <a:rPr lang="en-US" sz="3600" b="1" spc="359">
                <a:solidFill>
                  <a:srgbClr val="003C78"/>
                </a:solidFill>
                <a:latin typeface="Lato Bold"/>
                <a:ea typeface="Lato Bold"/>
                <a:cs typeface="Lato Bold"/>
                <a:sym typeface="Lato Bold"/>
              </a:rPr>
              <a:t>(Cheng &amp; Dornyei, 2007)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721260" y="7107645"/>
            <a:ext cx="4708525" cy="6229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  <a:spcBef>
                <a:spcPct val="0"/>
              </a:spcBef>
            </a:pPr>
            <a:r>
              <a:rPr lang="en-US" sz="3600" b="1" spc="359">
                <a:solidFill>
                  <a:srgbClr val="003C78"/>
                </a:solidFill>
                <a:latin typeface="Lato Bold"/>
                <a:ea typeface="Lato Bold"/>
                <a:cs typeface="Lato Bold"/>
                <a:sym typeface="Lato Bold"/>
              </a:rPr>
              <a:t>(Noels et al., 2000)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419359" y="5598885"/>
            <a:ext cx="7312326" cy="6229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040"/>
              </a:lnSpc>
              <a:spcBef>
                <a:spcPct val="0"/>
              </a:spcBef>
            </a:pPr>
            <a:r>
              <a:rPr lang="en-US" sz="3600" b="1" spc="359">
                <a:solidFill>
                  <a:srgbClr val="003C78"/>
                </a:solidFill>
                <a:latin typeface="Lato Bold"/>
                <a:ea typeface="Lato Bold"/>
                <a:cs typeface="Lato Bold"/>
                <a:sym typeface="Lato Bold"/>
              </a:rPr>
              <a:t>(Cheng &amp; Dornyei, 2007)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157378" y="3774959"/>
            <a:ext cx="6599366" cy="12611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040"/>
              </a:lnSpc>
              <a:spcBef>
                <a:spcPct val="0"/>
              </a:spcBef>
            </a:pPr>
            <a:r>
              <a:rPr lang="en-US" sz="3600" spc="35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teachers’ use of motivational strategies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0411444" y="5598885"/>
            <a:ext cx="6599366" cy="6229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040"/>
              </a:lnSpc>
              <a:spcBef>
                <a:spcPct val="0"/>
              </a:spcBef>
            </a:pPr>
            <a:r>
              <a:rPr lang="en-US" sz="3600" spc="35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students’ preference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0411444" y="6783795"/>
            <a:ext cx="6599366" cy="12611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 spc="35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students’ motivation </a:t>
            </a:r>
          </a:p>
          <a:p>
            <a:pPr marL="0" lvl="0" indent="0" algn="ctr">
              <a:lnSpc>
                <a:spcPts val="5040"/>
              </a:lnSpc>
              <a:spcBef>
                <a:spcPct val="0"/>
              </a:spcBef>
            </a:pPr>
            <a:r>
              <a:rPr lang="en-US" sz="3600" spc="35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level</a:t>
            </a:r>
          </a:p>
        </p:txBody>
      </p:sp>
      <p:sp>
        <p:nvSpPr>
          <p:cNvPr id="19" name="AutoShape 19"/>
          <p:cNvSpPr/>
          <p:nvPr/>
        </p:nvSpPr>
        <p:spPr>
          <a:xfrm flipV="1">
            <a:off x="7474867" y="4443614"/>
            <a:ext cx="2682512" cy="0"/>
          </a:xfrm>
          <a:prstGeom prst="line">
            <a:avLst/>
          </a:prstGeom>
          <a:ln w="76200" cap="flat">
            <a:solidFill>
              <a:srgbClr val="000000"/>
            </a:solidFill>
            <a:prstDash val="solid"/>
            <a:headEnd type="oval" w="lg" len="lg"/>
            <a:tailEnd type="oval" w="lg" len="lg"/>
          </a:ln>
        </p:spPr>
      </p:sp>
      <p:sp>
        <p:nvSpPr>
          <p:cNvPr id="20" name="AutoShape 20"/>
          <p:cNvSpPr/>
          <p:nvPr/>
        </p:nvSpPr>
        <p:spPr>
          <a:xfrm flipV="1">
            <a:off x="7474867" y="5948452"/>
            <a:ext cx="2682512" cy="0"/>
          </a:xfrm>
          <a:prstGeom prst="line">
            <a:avLst/>
          </a:prstGeom>
          <a:ln w="76200" cap="flat">
            <a:solidFill>
              <a:srgbClr val="000000"/>
            </a:solidFill>
            <a:prstDash val="solid"/>
            <a:headEnd type="oval" w="lg" len="lg"/>
            <a:tailEnd type="oval" w="lg" len="lg"/>
          </a:ln>
        </p:spPr>
      </p:sp>
      <p:sp>
        <p:nvSpPr>
          <p:cNvPr id="21" name="AutoShape 21"/>
          <p:cNvSpPr/>
          <p:nvPr/>
        </p:nvSpPr>
        <p:spPr>
          <a:xfrm flipV="1">
            <a:off x="7474867" y="7457212"/>
            <a:ext cx="2682512" cy="0"/>
          </a:xfrm>
          <a:prstGeom prst="line">
            <a:avLst/>
          </a:prstGeom>
          <a:ln w="76200" cap="flat">
            <a:solidFill>
              <a:srgbClr val="000000"/>
            </a:solidFill>
            <a:prstDash val="solid"/>
            <a:headEnd type="oval" w="lg" len="lg"/>
            <a:tailEnd type="oval" w="lg" len="lg"/>
          </a:ln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628659" y="168551"/>
            <a:ext cx="12884706" cy="9838435"/>
          </a:xfrm>
          <a:custGeom>
            <a:avLst/>
            <a:gdLst/>
            <a:ahLst/>
            <a:cxnLst/>
            <a:rect l="l" t="t" r="r" b="b"/>
            <a:pathLst>
              <a:path w="12884706" h="9838435">
                <a:moveTo>
                  <a:pt x="0" y="0"/>
                </a:moveTo>
                <a:lnTo>
                  <a:pt x="12884706" y="0"/>
                </a:lnTo>
                <a:lnTo>
                  <a:pt x="12884706" y="9838435"/>
                </a:lnTo>
                <a:lnTo>
                  <a:pt x="0" y="983843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751846"/>
            <a:ext cx="16230600" cy="8783308"/>
          </a:xfrm>
          <a:custGeom>
            <a:avLst/>
            <a:gdLst/>
            <a:ahLst/>
            <a:cxnLst/>
            <a:rect l="l" t="t" r="r" b="b"/>
            <a:pathLst>
              <a:path w="16230600" h="8783308">
                <a:moveTo>
                  <a:pt x="0" y="0"/>
                </a:moveTo>
                <a:lnTo>
                  <a:pt x="16230600" y="0"/>
                </a:lnTo>
                <a:lnTo>
                  <a:pt x="16230600" y="8783308"/>
                </a:lnTo>
                <a:lnTo>
                  <a:pt x="0" y="878330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823232" y="3244847"/>
            <a:ext cx="10810840" cy="35496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3999"/>
              </a:lnSpc>
            </a:pPr>
            <a:r>
              <a:rPr lang="en-US" sz="9999" b="1" spc="499">
                <a:solidFill>
                  <a:srgbClr val="000000"/>
                </a:solidFill>
                <a:latin typeface="Helios Extended Bold"/>
                <a:ea typeface="Helios Extended Bold"/>
                <a:cs typeface="Helios Extended Bold"/>
                <a:sym typeface="Helios Extended Bold"/>
              </a:rPr>
              <a:t>FINDINGS &amp; DISCUSSION</a:t>
            </a:r>
          </a:p>
        </p:txBody>
      </p:sp>
      <p:sp>
        <p:nvSpPr>
          <p:cNvPr id="3" name="AutoShape 3"/>
          <p:cNvSpPr/>
          <p:nvPr/>
        </p:nvSpPr>
        <p:spPr>
          <a:xfrm>
            <a:off x="550043" y="0"/>
            <a:ext cx="0" cy="3768928"/>
          </a:xfrm>
          <a:prstGeom prst="line">
            <a:avLst/>
          </a:prstGeom>
          <a:ln w="57150" cap="flat">
            <a:solidFill>
              <a:srgbClr val="4E6E81"/>
            </a:solidFill>
            <a:prstDash val="sysDash"/>
            <a:headEnd type="none" w="sm" len="sm"/>
            <a:tailEnd type="none" w="sm" len="sm"/>
          </a:ln>
        </p:spPr>
      </p:sp>
      <p:grpSp>
        <p:nvGrpSpPr>
          <p:cNvPr id="4" name="Group 4"/>
          <p:cNvGrpSpPr/>
          <p:nvPr/>
        </p:nvGrpSpPr>
        <p:grpSpPr>
          <a:xfrm>
            <a:off x="17010810" y="9258300"/>
            <a:ext cx="248490" cy="248490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028700" y="-438150"/>
            <a:ext cx="4701269" cy="106362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4000"/>
              </a:lnSpc>
            </a:pPr>
            <a:r>
              <a:rPr lang="en-US" sz="60000" b="1" spc="3000">
                <a:solidFill>
                  <a:srgbClr val="003C78"/>
                </a:solidFill>
                <a:latin typeface="Helios Extended Bold"/>
                <a:ea typeface="Helios Extended Bold"/>
                <a:cs typeface="Helios Extended Bold"/>
                <a:sym typeface="Helios Extended Bold"/>
              </a:rPr>
              <a:t>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088319" y="2701002"/>
            <a:ext cx="18554237" cy="7634140"/>
            <a:chOff x="0" y="0"/>
            <a:chExt cx="987726" cy="4064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87726" cy="406400"/>
            </a:xfrm>
            <a:custGeom>
              <a:avLst/>
              <a:gdLst/>
              <a:ahLst/>
              <a:cxnLst/>
              <a:rect l="l" t="t" r="r" b="b"/>
              <a:pathLst>
                <a:path w="987726" h="406400">
                  <a:moveTo>
                    <a:pt x="784526" y="0"/>
                  </a:moveTo>
                  <a:cubicBezTo>
                    <a:pt x="896751" y="0"/>
                    <a:pt x="987726" y="90976"/>
                    <a:pt x="987726" y="203200"/>
                  </a:cubicBezTo>
                  <a:cubicBezTo>
                    <a:pt x="987726" y="315424"/>
                    <a:pt x="896751" y="406400"/>
                    <a:pt x="784526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2F1F1">
                <a:alpha val="80000"/>
              </a:srgbClr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987726" cy="454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028700" y="484844"/>
            <a:ext cx="6218620" cy="31648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260"/>
              </a:lnSpc>
            </a:pPr>
            <a:r>
              <a:rPr lang="en-US" sz="5900" b="1" spc="295">
                <a:solidFill>
                  <a:srgbClr val="003C78"/>
                </a:solidFill>
                <a:latin typeface="Helios Extended Bold"/>
                <a:ea typeface="Helios Extended Bold"/>
                <a:cs typeface="Helios Extended Bold"/>
                <a:sym typeface="Helios Extended Bold"/>
              </a:rPr>
              <a:t>RESEARCH QUESTION </a:t>
            </a:r>
          </a:p>
          <a:p>
            <a:pPr marL="0" lvl="0" indent="0" algn="l">
              <a:lnSpc>
                <a:spcPts val="8260"/>
              </a:lnSpc>
            </a:pPr>
            <a:r>
              <a:rPr lang="en-US" sz="5900" b="1" spc="295">
                <a:solidFill>
                  <a:srgbClr val="003C78"/>
                </a:solidFill>
                <a:latin typeface="Helios Extended Bold"/>
                <a:ea typeface="Helios Extended Bold"/>
                <a:cs typeface="Helios Extended Bold"/>
                <a:sym typeface="Helios Extended Bold"/>
              </a:rPr>
              <a:t>1&amp;2</a:t>
            </a:r>
          </a:p>
        </p:txBody>
      </p:sp>
      <p:sp>
        <p:nvSpPr>
          <p:cNvPr id="6" name="AutoShape 6"/>
          <p:cNvSpPr/>
          <p:nvPr/>
        </p:nvSpPr>
        <p:spPr>
          <a:xfrm>
            <a:off x="1057275" y="6518072"/>
            <a:ext cx="0" cy="3768928"/>
          </a:xfrm>
          <a:prstGeom prst="line">
            <a:avLst/>
          </a:prstGeom>
          <a:ln w="57150" cap="flat">
            <a:solidFill>
              <a:srgbClr val="4E6E81"/>
            </a:solidFill>
            <a:prstDash val="sysDash"/>
            <a:headEnd type="none" w="sm" len="sm"/>
            <a:tailEnd type="none" w="sm" len="sm"/>
          </a:ln>
        </p:spPr>
      </p:sp>
      <p:grpSp>
        <p:nvGrpSpPr>
          <p:cNvPr id="7" name="Group 7"/>
          <p:cNvGrpSpPr/>
          <p:nvPr/>
        </p:nvGrpSpPr>
        <p:grpSpPr>
          <a:xfrm>
            <a:off x="17259300" y="1028700"/>
            <a:ext cx="248490" cy="248490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4662503" y="4513059"/>
            <a:ext cx="13625497" cy="3924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99"/>
              </a:lnSpc>
              <a:spcBef>
                <a:spcPct val="0"/>
              </a:spcBef>
            </a:pPr>
            <a:r>
              <a:rPr lang="en-US" sz="4499" spc="44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(1) What are </a:t>
            </a:r>
            <a:r>
              <a:rPr lang="en-US" sz="4499" b="1" spc="449">
                <a:solidFill>
                  <a:srgbClr val="003C78"/>
                </a:solidFill>
                <a:latin typeface="Lato Bold"/>
                <a:ea typeface="Lato Bold"/>
                <a:cs typeface="Lato Bold"/>
                <a:sym typeface="Lato Bold"/>
              </a:rPr>
              <a:t>motivational strategies</a:t>
            </a:r>
            <a:r>
              <a:rPr lang="en-US" sz="4499" spc="44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4499" b="1" spc="449">
                <a:solidFill>
                  <a:srgbClr val="003C78"/>
                </a:solidFill>
                <a:latin typeface="Lato Bold"/>
                <a:ea typeface="Lato Bold"/>
                <a:cs typeface="Lato Bold"/>
                <a:sym typeface="Lato Bold"/>
              </a:rPr>
              <a:t>used by teachers</a:t>
            </a:r>
            <a:r>
              <a:rPr lang="en-US" sz="4499" spc="44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 in EFL classrooms? </a:t>
            </a:r>
          </a:p>
          <a:p>
            <a:pPr algn="l">
              <a:lnSpc>
                <a:spcPts val="6299"/>
              </a:lnSpc>
              <a:spcBef>
                <a:spcPct val="0"/>
              </a:spcBef>
            </a:pPr>
            <a:endParaRPr lang="en-US" sz="4499" spc="449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algn="l">
              <a:lnSpc>
                <a:spcPts val="6299"/>
              </a:lnSpc>
              <a:spcBef>
                <a:spcPct val="0"/>
              </a:spcBef>
            </a:pPr>
            <a:r>
              <a:rPr lang="en-US" sz="4499" spc="44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(2) What </a:t>
            </a:r>
            <a:r>
              <a:rPr lang="en-US" sz="4499" b="1" spc="449">
                <a:solidFill>
                  <a:srgbClr val="003C78"/>
                </a:solidFill>
                <a:latin typeface="Lato Bold"/>
                <a:ea typeface="Lato Bold"/>
                <a:cs typeface="Lato Bold"/>
                <a:sym typeface="Lato Bold"/>
              </a:rPr>
              <a:t>motivational strategies</a:t>
            </a:r>
            <a:r>
              <a:rPr lang="en-US" sz="4499" spc="44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 are </a:t>
            </a:r>
            <a:r>
              <a:rPr lang="en-US" sz="4499" b="1" spc="449">
                <a:solidFill>
                  <a:srgbClr val="003C78"/>
                </a:solidFill>
                <a:latin typeface="Lato Bold"/>
                <a:ea typeface="Lato Bold"/>
                <a:cs typeface="Lato Bold"/>
                <a:sym typeface="Lato Bold"/>
              </a:rPr>
              <a:t>preferred by students</a:t>
            </a:r>
            <a:r>
              <a:rPr lang="en-US" sz="4499" spc="44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523099" y="1475354"/>
            <a:ext cx="14296743" cy="3116336"/>
          </a:xfrm>
          <a:custGeom>
            <a:avLst/>
            <a:gdLst/>
            <a:ahLst/>
            <a:cxnLst/>
            <a:rect l="l" t="t" r="r" b="b"/>
            <a:pathLst>
              <a:path w="14296743" h="3116336">
                <a:moveTo>
                  <a:pt x="0" y="0"/>
                </a:moveTo>
                <a:lnTo>
                  <a:pt x="14296743" y="0"/>
                </a:lnTo>
                <a:lnTo>
                  <a:pt x="14296743" y="3116336"/>
                </a:lnTo>
                <a:lnTo>
                  <a:pt x="0" y="311633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3344456" y="5299794"/>
            <a:ext cx="11032629" cy="1225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  <a:spcBef>
                <a:spcPct val="0"/>
              </a:spcBef>
            </a:pPr>
            <a:r>
              <a:rPr lang="en-US" sz="3500" spc="35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the </a:t>
            </a:r>
            <a:r>
              <a:rPr lang="en-US" sz="3500" b="1" spc="350">
                <a:solidFill>
                  <a:srgbClr val="000000"/>
                </a:solidFill>
                <a:latin typeface="Lato Bold"/>
                <a:ea typeface="Lato Bold"/>
                <a:cs typeface="Lato Bold"/>
                <a:sym typeface="Lato Bold"/>
              </a:rPr>
              <a:t>most frequently used</a:t>
            </a:r>
            <a:r>
              <a:rPr lang="en-US" sz="3500" spc="35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 strategy by teachers</a:t>
            </a:r>
          </a:p>
          <a:p>
            <a:pPr algn="ctr">
              <a:lnSpc>
                <a:spcPts val="4900"/>
              </a:lnSpc>
              <a:spcBef>
                <a:spcPct val="0"/>
              </a:spcBef>
            </a:pPr>
            <a:r>
              <a:rPr lang="en-US" sz="3500" spc="35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the </a:t>
            </a:r>
            <a:r>
              <a:rPr lang="en-US" sz="3500" b="1" spc="350">
                <a:solidFill>
                  <a:srgbClr val="000000"/>
                </a:solidFill>
                <a:latin typeface="Lato Bold"/>
                <a:ea typeface="Lato Bold"/>
                <a:cs typeface="Lato Bold"/>
                <a:sym typeface="Lato Bold"/>
              </a:rPr>
              <a:t>most preferred</a:t>
            </a:r>
            <a:r>
              <a:rPr lang="en-US" sz="3500" spc="35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 strategy by students</a:t>
            </a:r>
          </a:p>
        </p:txBody>
      </p:sp>
      <p:sp>
        <p:nvSpPr>
          <p:cNvPr id="4" name="Freeform 4"/>
          <p:cNvSpPr/>
          <p:nvPr/>
        </p:nvSpPr>
        <p:spPr>
          <a:xfrm rot="3267295">
            <a:off x="1299722" y="4826220"/>
            <a:ext cx="1784291" cy="504062"/>
          </a:xfrm>
          <a:custGeom>
            <a:avLst/>
            <a:gdLst/>
            <a:ahLst/>
            <a:cxnLst/>
            <a:rect l="l" t="t" r="r" b="b"/>
            <a:pathLst>
              <a:path w="1784291" h="504062">
                <a:moveTo>
                  <a:pt x="0" y="0"/>
                </a:moveTo>
                <a:lnTo>
                  <a:pt x="1784291" y="0"/>
                </a:lnTo>
                <a:lnTo>
                  <a:pt x="1784291" y="504062"/>
                </a:lnTo>
                <a:lnTo>
                  <a:pt x="0" y="50406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AutoShape 5"/>
          <p:cNvSpPr/>
          <p:nvPr/>
        </p:nvSpPr>
        <p:spPr>
          <a:xfrm>
            <a:off x="-6620901" y="7679164"/>
            <a:ext cx="18288000" cy="0"/>
          </a:xfrm>
          <a:prstGeom prst="line">
            <a:avLst/>
          </a:prstGeom>
          <a:ln w="57150" cap="flat">
            <a:solidFill>
              <a:srgbClr val="003C78"/>
            </a:solidFill>
            <a:prstDash val="sysDash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 flipV="1">
            <a:off x="11537921" y="7650589"/>
            <a:ext cx="0" cy="18288000"/>
          </a:xfrm>
          <a:prstGeom prst="line">
            <a:avLst/>
          </a:prstGeom>
          <a:ln w="57150" cap="flat">
            <a:solidFill>
              <a:srgbClr val="003C78"/>
            </a:solidFill>
            <a:prstDash val="sysDash"/>
            <a:headEnd type="none" w="sm" len="sm"/>
            <a:tailEnd type="none" w="sm" len="sm"/>
          </a:ln>
        </p:spPr>
      </p:sp>
      <p:sp>
        <p:nvSpPr>
          <p:cNvPr id="7" name="TextBox 7"/>
          <p:cNvSpPr txBox="1"/>
          <p:nvPr/>
        </p:nvSpPr>
        <p:spPr>
          <a:xfrm>
            <a:off x="541930" y="7900569"/>
            <a:ext cx="10480646" cy="1844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  <a:spcBef>
                <a:spcPct val="0"/>
              </a:spcBef>
            </a:pPr>
            <a:r>
              <a:rPr lang="en-US" sz="3500" b="1" spc="350">
                <a:solidFill>
                  <a:srgbClr val="003C78"/>
                </a:solidFill>
                <a:latin typeface="Lato Bold"/>
                <a:ea typeface="Lato Bold"/>
                <a:cs typeface="Lato Bold"/>
                <a:sym typeface="Lato Bold"/>
              </a:rPr>
              <a:t>Align with most previous studies</a:t>
            </a:r>
            <a:r>
              <a:rPr lang="en-US" sz="3500" spc="350">
                <a:solidFill>
                  <a:srgbClr val="003C78"/>
                </a:solidFill>
                <a:latin typeface="Lato"/>
                <a:ea typeface="Lato"/>
                <a:cs typeface="Lato"/>
                <a:sym typeface="Lato"/>
              </a:rPr>
              <a:t> </a:t>
            </a:r>
          </a:p>
          <a:p>
            <a:pPr algn="ctr">
              <a:lnSpc>
                <a:spcPts val="4900"/>
              </a:lnSpc>
              <a:spcBef>
                <a:spcPct val="0"/>
              </a:spcBef>
            </a:pPr>
            <a:r>
              <a:rPr lang="en-US" sz="3500" spc="350">
                <a:solidFill>
                  <a:srgbClr val="003C78"/>
                </a:solidFill>
                <a:latin typeface="Lato"/>
                <a:ea typeface="Lato"/>
                <a:cs typeface="Lato"/>
                <a:sym typeface="Lato"/>
              </a:rPr>
              <a:t>(Cheng &amp; Dörnyei, 2007; Guilloteaux, 2013; Wong, 2014; Nguyen &amp; Nguyen, 2020)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523099" y="1475354"/>
            <a:ext cx="14296743" cy="3116336"/>
          </a:xfrm>
          <a:custGeom>
            <a:avLst/>
            <a:gdLst/>
            <a:ahLst/>
            <a:cxnLst/>
            <a:rect l="l" t="t" r="r" b="b"/>
            <a:pathLst>
              <a:path w="14296743" h="3116336">
                <a:moveTo>
                  <a:pt x="0" y="0"/>
                </a:moveTo>
                <a:lnTo>
                  <a:pt x="14296743" y="0"/>
                </a:lnTo>
                <a:lnTo>
                  <a:pt x="14296743" y="3116336"/>
                </a:lnTo>
                <a:lnTo>
                  <a:pt x="0" y="311633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3267295">
            <a:off x="1299722" y="4826220"/>
            <a:ext cx="1784291" cy="504062"/>
          </a:xfrm>
          <a:custGeom>
            <a:avLst/>
            <a:gdLst/>
            <a:ahLst/>
            <a:cxnLst/>
            <a:rect l="l" t="t" r="r" b="b"/>
            <a:pathLst>
              <a:path w="1784291" h="504062">
                <a:moveTo>
                  <a:pt x="0" y="0"/>
                </a:moveTo>
                <a:lnTo>
                  <a:pt x="1784291" y="0"/>
                </a:lnTo>
                <a:lnTo>
                  <a:pt x="1784291" y="504062"/>
                </a:lnTo>
                <a:lnTo>
                  <a:pt x="0" y="50406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AutoShape 4"/>
          <p:cNvSpPr/>
          <p:nvPr/>
        </p:nvSpPr>
        <p:spPr>
          <a:xfrm>
            <a:off x="-6620901" y="7679164"/>
            <a:ext cx="18288000" cy="0"/>
          </a:xfrm>
          <a:prstGeom prst="line">
            <a:avLst/>
          </a:prstGeom>
          <a:ln w="57150" cap="flat">
            <a:solidFill>
              <a:srgbClr val="003C78"/>
            </a:solidFill>
            <a:prstDash val="sysDash"/>
            <a:headEnd type="none" w="sm" len="sm"/>
            <a:tailEnd type="none" w="sm" len="sm"/>
          </a:ln>
        </p:spPr>
      </p:sp>
      <p:sp>
        <p:nvSpPr>
          <p:cNvPr id="5" name="AutoShape 5"/>
          <p:cNvSpPr/>
          <p:nvPr/>
        </p:nvSpPr>
        <p:spPr>
          <a:xfrm flipV="1">
            <a:off x="11537921" y="7650589"/>
            <a:ext cx="0" cy="18288000"/>
          </a:xfrm>
          <a:prstGeom prst="line">
            <a:avLst/>
          </a:prstGeom>
          <a:ln w="57150" cap="flat">
            <a:solidFill>
              <a:srgbClr val="003C78"/>
            </a:solidFill>
            <a:prstDash val="sysDash"/>
            <a:headEnd type="none" w="sm" len="sm"/>
            <a:tailEnd type="none" w="sm" len="sm"/>
          </a:ln>
        </p:spPr>
      </p:sp>
      <p:sp>
        <p:nvSpPr>
          <p:cNvPr id="6" name="TextBox 6"/>
          <p:cNvSpPr txBox="1"/>
          <p:nvPr/>
        </p:nvSpPr>
        <p:spPr>
          <a:xfrm>
            <a:off x="3344456" y="5299794"/>
            <a:ext cx="11032629" cy="1225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  <a:spcBef>
                <a:spcPct val="0"/>
              </a:spcBef>
            </a:pPr>
            <a:r>
              <a:rPr lang="en-US" sz="3500" spc="35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the </a:t>
            </a:r>
            <a:r>
              <a:rPr lang="en-US" sz="3500" b="1" spc="350">
                <a:solidFill>
                  <a:srgbClr val="000000"/>
                </a:solidFill>
                <a:latin typeface="Lato Bold"/>
                <a:ea typeface="Lato Bold"/>
                <a:cs typeface="Lato Bold"/>
                <a:sym typeface="Lato Bold"/>
              </a:rPr>
              <a:t>most frequently used</a:t>
            </a:r>
            <a:r>
              <a:rPr lang="en-US" sz="3500" spc="35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 strategy by teachers</a:t>
            </a:r>
          </a:p>
          <a:p>
            <a:pPr algn="ctr">
              <a:lnSpc>
                <a:spcPts val="4900"/>
              </a:lnSpc>
              <a:spcBef>
                <a:spcPct val="0"/>
              </a:spcBef>
            </a:pPr>
            <a:r>
              <a:rPr lang="en-US" sz="3500" spc="35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the </a:t>
            </a:r>
            <a:r>
              <a:rPr lang="en-US" sz="3500" b="1" spc="350">
                <a:solidFill>
                  <a:srgbClr val="000000"/>
                </a:solidFill>
                <a:latin typeface="Lato Bold"/>
                <a:ea typeface="Lato Bold"/>
                <a:cs typeface="Lato Bold"/>
                <a:sym typeface="Lato Bold"/>
              </a:rPr>
              <a:t>most preferred</a:t>
            </a:r>
            <a:r>
              <a:rPr lang="en-US" sz="3500" spc="35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 strategy by students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11925715" y="7306394"/>
            <a:ext cx="5925423" cy="2805906"/>
            <a:chOff x="0" y="0"/>
            <a:chExt cx="1310942" cy="62077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310942" cy="620779"/>
            </a:xfrm>
            <a:custGeom>
              <a:avLst/>
              <a:gdLst/>
              <a:ahLst/>
              <a:cxnLst/>
              <a:rect l="l" t="t" r="r" b="b"/>
              <a:pathLst>
                <a:path w="1310942" h="620779">
                  <a:moveTo>
                    <a:pt x="655471" y="0"/>
                  </a:moveTo>
                  <a:cubicBezTo>
                    <a:pt x="293464" y="0"/>
                    <a:pt x="0" y="138966"/>
                    <a:pt x="0" y="310390"/>
                  </a:cubicBezTo>
                  <a:cubicBezTo>
                    <a:pt x="0" y="481813"/>
                    <a:pt x="293464" y="620779"/>
                    <a:pt x="655471" y="620779"/>
                  </a:cubicBezTo>
                  <a:cubicBezTo>
                    <a:pt x="1017478" y="620779"/>
                    <a:pt x="1310942" y="481813"/>
                    <a:pt x="1310942" y="310390"/>
                  </a:cubicBezTo>
                  <a:cubicBezTo>
                    <a:pt x="1310942" y="138966"/>
                    <a:pt x="1017478" y="0"/>
                    <a:pt x="655471" y="0"/>
                  </a:cubicBezTo>
                  <a:close/>
                </a:path>
              </a:pathLst>
            </a:custGeom>
            <a:solidFill>
              <a:srgbClr val="003C78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122901" y="10573"/>
              <a:ext cx="1065141" cy="5520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2578346" y="7758434"/>
            <a:ext cx="4620161" cy="1835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99"/>
              </a:lnSpc>
              <a:spcBef>
                <a:spcPct val="0"/>
              </a:spcBef>
            </a:pPr>
            <a:r>
              <a:rPr lang="en-US" sz="3499" b="1" spc="349">
                <a:solidFill>
                  <a:srgbClr val="FFFFFF"/>
                </a:solidFill>
                <a:latin typeface="Lato Bold"/>
                <a:ea typeface="Lato Bold"/>
                <a:cs typeface="Lato Bold"/>
                <a:sym typeface="Lato Bold"/>
              </a:rPr>
              <a:t>Self-determination theory (Deci &amp; Ryan, 2000)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41930" y="7900569"/>
            <a:ext cx="10480646" cy="1844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  <a:spcBef>
                <a:spcPct val="0"/>
              </a:spcBef>
            </a:pPr>
            <a:r>
              <a:rPr lang="en-US" sz="3500" b="1" spc="350">
                <a:solidFill>
                  <a:srgbClr val="003C78"/>
                </a:solidFill>
                <a:latin typeface="Lato Bold"/>
                <a:ea typeface="Lato Bold"/>
                <a:cs typeface="Lato Bold"/>
                <a:sym typeface="Lato Bold"/>
              </a:rPr>
              <a:t>Align with most previous studies</a:t>
            </a:r>
            <a:r>
              <a:rPr lang="en-US" sz="3500" spc="350">
                <a:solidFill>
                  <a:srgbClr val="003C78"/>
                </a:solidFill>
                <a:latin typeface="Lato"/>
                <a:ea typeface="Lato"/>
                <a:cs typeface="Lato"/>
                <a:sym typeface="Lato"/>
              </a:rPr>
              <a:t> </a:t>
            </a:r>
          </a:p>
          <a:p>
            <a:pPr algn="ctr">
              <a:lnSpc>
                <a:spcPts val="4900"/>
              </a:lnSpc>
              <a:spcBef>
                <a:spcPct val="0"/>
              </a:spcBef>
            </a:pPr>
            <a:r>
              <a:rPr lang="en-US" sz="3500" spc="350">
                <a:solidFill>
                  <a:srgbClr val="003C78"/>
                </a:solidFill>
                <a:latin typeface="Lato"/>
                <a:ea typeface="Lato"/>
                <a:cs typeface="Lato"/>
                <a:sym typeface="Lato"/>
              </a:rPr>
              <a:t>(Cheng &amp; Dörnyei, 2007; Guilloteaux, 2013; Wong, 2014; Nguyen &amp; Nguyen, 2020)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523099" y="1475354"/>
            <a:ext cx="14296743" cy="3116336"/>
          </a:xfrm>
          <a:custGeom>
            <a:avLst/>
            <a:gdLst/>
            <a:ahLst/>
            <a:cxnLst/>
            <a:rect l="l" t="t" r="r" b="b"/>
            <a:pathLst>
              <a:path w="14296743" h="3116336">
                <a:moveTo>
                  <a:pt x="0" y="0"/>
                </a:moveTo>
                <a:lnTo>
                  <a:pt x="14296743" y="0"/>
                </a:lnTo>
                <a:lnTo>
                  <a:pt x="14296743" y="3116336"/>
                </a:lnTo>
                <a:lnTo>
                  <a:pt x="0" y="311633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3267295">
            <a:off x="1299722" y="4826220"/>
            <a:ext cx="1784291" cy="504062"/>
          </a:xfrm>
          <a:custGeom>
            <a:avLst/>
            <a:gdLst/>
            <a:ahLst/>
            <a:cxnLst/>
            <a:rect l="l" t="t" r="r" b="b"/>
            <a:pathLst>
              <a:path w="1784291" h="504062">
                <a:moveTo>
                  <a:pt x="0" y="0"/>
                </a:moveTo>
                <a:lnTo>
                  <a:pt x="1784291" y="0"/>
                </a:lnTo>
                <a:lnTo>
                  <a:pt x="1784291" y="504062"/>
                </a:lnTo>
                <a:lnTo>
                  <a:pt x="0" y="50406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1925715" y="7306394"/>
            <a:ext cx="5925423" cy="2805906"/>
            <a:chOff x="0" y="0"/>
            <a:chExt cx="1310942" cy="620779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310942" cy="620779"/>
            </a:xfrm>
            <a:custGeom>
              <a:avLst/>
              <a:gdLst/>
              <a:ahLst/>
              <a:cxnLst/>
              <a:rect l="l" t="t" r="r" b="b"/>
              <a:pathLst>
                <a:path w="1310942" h="620779">
                  <a:moveTo>
                    <a:pt x="655471" y="0"/>
                  </a:moveTo>
                  <a:cubicBezTo>
                    <a:pt x="293464" y="0"/>
                    <a:pt x="0" y="138966"/>
                    <a:pt x="0" y="310390"/>
                  </a:cubicBezTo>
                  <a:cubicBezTo>
                    <a:pt x="0" y="481813"/>
                    <a:pt x="293464" y="620779"/>
                    <a:pt x="655471" y="620779"/>
                  </a:cubicBezTo>
                  <a:cubicBezTo>
                    <a:pt x="1017478" y="620779"/>
                    <a:pt x="1310942" y="481813"/>
                    <a:pt x="1310942" y="310390"/>
                  </a:cubicBezTo>
                  <a:cubicBezTo>
                    <a:pt x="1310942" y="138966"/>
                    <a:pt x="1017478" y="0"/>
                    <a:pt x="655471" y="0"/>
                  </a:cubicBezTo>
                  <a:close/>
                </a:path>
              </a:pathLst>
            </a:custGeom>
            <a:solidFill>
              <a:srgbClr val="003C78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122901" y="10573"/>
              <a:ext cx="1065141" cy="5520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 rot="10686699">
            <a:off x="10275051" y="7573078"/>
            <a:ext cx="1784291" cy="504062"/>
          </a:xfrm>
          <a:custGeom>
            <a:avLst/>
            <a:gdLst/>
            <a:ahLst/>
            <a:cxnLst/>
            <a:rect l="l" t="t" r="r" b="b"/>
            <a:pathLst>
              <a:path w="1784291" h="504062">
                <a:moveTo>
                  <a:pt x="0" y="0"/>
                </a:moveTo>
                <a:lnTo>
                  <a:pt x="1784291" y="0"/>
                </a:lnTo>
                <a:lnTo>
                  <a:pt x="1784291" y="504062"/>
                </a:lnTo>
                <a:lnTo>
                  <a:pt x="0" y="50406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10686699">
            <a:off x="4547006" y="7573078"/>
            <a:ext cx="1784291" cy="504062"/>
          </a:xfrm>
          <a:custGeom>
            <a:avLst/>
            <a:gdLst/>
            <a:ahLst/>
            <a:cxnLst/>
            <a:rect l="l" t="t" r="r" b="b"/>
            <a:pathLst>
              <a:path w="1784291" h="504062">
                <a:moveTo>
                  <a:pt x="0" y="0"/>
                </a:moveTo>
                <a:lnTo>
                  <a:pt x="1784291" y="0"/>
                </a:lnTo>
                <a:lnTo>
                  <a:pt x="1784291" y="504062"/>
                </a:lnTo>
                <a:lnTo>
                  <a:pt x="0" y="50406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7010400" y="7250206"/>
            <a:ext cx="2603614" cy="1605401"/>
          </a:xfrm>
          <a:custGeom>
            <a:avLst/>
            <a:gdLst/>
            <a:ahLst/>
            <a:cxnLst/>
            <a:rect l="l" t="t" r="r" b="b"/>
            <a:pathLst>
              <a:path w="3305630" h="2082547">
                <a:moveTo>
                  <a:pt x="0" y="0"/>
                </a:moveTo>
                <a:lnTo>
                  <a:pt x="3305630" y="0"/>
                </a:lnTo>
                <a:lnTo>
                  <a:pt x="3305630" y="2082546"/>
                </a:lnTo>
                <a:lnTo>
                  <a:pt x="0" y="208254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3344456" y="5299794"/>
            <a:ext cx="11032629" cy="1225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  <a:spcBef>
                <a:spcPct val="0"/>
              </a:spcBef>
            </a:pPr>
            <a:r>
              <a:rPr lang="en-US" sz="3500" spc="35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the </a:t>
            </a:r>
            <a:r>
              <a:rPr lang="en-US" sz="3500" b="1" spc="350">
                <a:solidFill>
                  <a:srgbClr val="000000"/>
                </a:solidFill>
                <a:latin typeface="Lato Bold"/>
                <a:ea typeface="Lato Bold"/>
                <a:cs typeface="Lato Bold"/>
                <a:sym typeface="Lato Bold"/>
              </a:rPr>
              <a:t>most frequently used</a:t>
            </a:r>
            <a:r>
              <a:rPr lang="en-US" sz="3500" spc="35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 strategy by teachers</a:t>
            </a:r>
          </a:p>
          <a:p>
            <a:pPr algn="ctr">
              <a:lnSpc>
                <a:spcPts val="4900"/>
              </a:lnSpc>
              <a:spcBef>
                <a:spcPct val="0"/>
              </a:spcBef>
            </a:pPr>
            <a:r>
              <a:rPr lang="en-US" sz="3500" spc="35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the </a:t>
            </a:r>
            <a:r>
              <a:rPr lang="en-US" sz="3500" b="1" spc="350">
                <a:solidFill>
                  <a:srgbClr val="000000"/>
                </a:solidFill>
                <a:latin typeface="Lato Bold"/>
                <a:ea typeface="Lato Bold"/>
                <a:cs typeface="Lato Bold"/>
                <a:sym typeface="Lato Bold"/>
              </a:rPr>
              <a:t>most preferred</a:t>
            </a:r>
            <a:r>
              <a:rPr lang="en-US" sz="3500" spc="35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 strategy by students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2578346" y="7758434"/>
            <a:ext cx="4620161" cy="1835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99"/>
              </a:lnSpc>
              <a:spcBef>
                <a:spcPct val="0"/>
              </a:spcBef>
            </a:pPr>
            <a:r>
              <a:rPr lang="en-US" sz="3499" b="1" spc="349">
                <a:solidFill>
                  <a:srgbClr val="FFFFFF"/>
                </a:solidFill>
                <a:latin typeface="Lato Bold"/>
                <a:ea typeface="Lato Bold"/>
                <a:cs typeface="Lato Bold"/>
                <a:sym typeface="Lato Bold"/>
              </a:rPr>
              <a:t>Self-determination theory (Deci &amp; Ryan, 2000)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5576728" y="8855607"/>
            <a:ext cx="5793482" cy="679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 b="1" spc="399" dirty="0">
                <a:solidFill>
                  <a:srgbClr val="000000"/>
                </a:solidFill>
                <a:latin typeface="Lato Bold"/>
                <a:ea typeface="Lato Bold"/>
                <a:cs typeface="Lato Bold"/>
                <a:sym typeface="Lato Bold"/>
              </a:rPr>
              <a:t>feel valued by others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573735" y="8030201"/>
            <a:ext cx="2965450" cy="1384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 b="1" spc="399">
                <a:solidFill>
                  <a:srgbClr val="000000"/>
                </a:solidFill>
                <a:latin typeface="Lato Bold"/>
                <a:ea typeface="Lato Bold"/>
                <a:cs typeface="Lato Bold"/>
                <a:sym typeface="Lato Bold"/>
              </a:rPr>
              <a:t>intrinsic </a:t>
            </a:r>
          </a:p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 b="1" spc="399">
                <a:solidFill>
                  <a:srgbClr val="000000"/>
                </a:solidFill>
                <a:latin typeface="Lato Bold"/>
                <a:ea typeface="Lato Bold"/>
                <a:cs typeface="Lato Bold"/>
                <a:sym typeface="Lato Bold"/>
              </a:rPr>
              <a:t>motivation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3267295">
            <a:off x="657914" y="5502320"/>
            <a:ext cx="1784291" cy="504062"/>
          </a:xfrm>
          <a:custGeom>
            <a:avLst/>
            <a:gdLst/>
            <a:ahLst/>
            <a:cxnLst/>
            <a:rect l="l" t="t" r="r" b="b"/>
            <a:pathLst>
              <a:path w="1784291" h="504062">
                <a:moveTo>
                  <a:pt x="0" y="0"/>
                </a:moveTo>
                <a:lnTo>
                  <a:pt x="1784291" y="0"/>
                </a:lnTo>
                <a:lnTo>
                  <a:pt x="1784291" y="504062"/>
                </a:lnTo>
                <a:lnTo>
                  <a:pt x="0" y="50406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614135" y="1422244"/>
            <a:ext cx="15059729" cy="3721256"/>
          </a:xfrm>
          <a:custGeom>
            <a:avLst/>
            <a:gdLst/>
            <a:ahLst/>
            <a:cxnLst/>
            <a:rect l="l" t="t" r="r" b="b"/>
            <a:pathLst>
              <a:path w="15059729" h="3721256">
                <a:moveTo>
                  <a:pt x="0" y="0"/>
                </a:moveTo>
                <a:lnTo>
                  <a:pt x="15059730" y="0"/>
                </a:lnTo>
                <a:lnTo>
                  <a:pt x="15059730" y="3721256"/>
                </a:lnTo>
                <a:lnTo>
                  <a:pt x="0" y="372125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028700" y="6020345"/>
            <a:ext cx="8591948" cy="606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  <a:spcBef>
                <a:spcPct val="0"/>
              </a:spcBef>
            </a:pPr>
            <a:r>
              <a:rPr lang="en-US" sz="3500" b="1" spc="350">
                <a:solidFill>
                  <a:srgbClr val="000000"/>
                </a:solidFill>
                <a:latin typeface="Lato Bold"/>
                <a:ea typeface="Lato Bold"/>
                <a:cs typeface="Lato Bold"/>
                <a:sym typeface="Lato Bold"/>
              </a:rPr>
              <a:t> Less used and preferred</a:t>
            </a:r>
          </a:p>
        </p:txBody>
      </p:sp>
      <p:sp>
        <p:nvSpPr>
          <p:cNvPr id="5" name="Freeform 5"/>
          <p:cNvSpPr/>
          <p:nvPr/>
        </p:nvSpPr>
        <p:spPr>
          <a:xfrm>
            <a:off x="166205" y="3282872"/>
            <a:ext cx="1320290" cy="1502463"/>
          </a:xfrm>
          <a:custGeom>
            <a:avLst/>
            <a:gdLst/>
            <a:ahLst/>
            <a:cxnLst/>
            <a:rect l="l" t="t" r="r" b="b"/>
            <a:pathLst>
              <a:path w="1320290" h="1502463">
                <a:moveTo>
                  <a:pt x="0" y="0"/>
                </a:moveTo>
                <a:lnTo>
                  <a:pt x="1320289" y="0"/>
                </a:lnTo>
                <a:lnTo>
                  <a:pt x="1320289" y="1502464"/>
                </a:lnTo>
                <a:lnTo>
                  <a:pt x="0" y="150246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3267295">
            <a:off x="657914" y="5502320"/>
            <a:ext cx="1784291" cy="504062"/>
          </a:xfrm>
          <a:custGeom>
            <a:avLst/>
            <a:gdLst/>
            <a:ahLst/>
            <a:cxnLst/>
            <a:rect l="l" t="t" r="r" b="b"/>
            <a:pathLst>
              <a:path w="1784291" h="504062">
                <a:moveTo>
                  <a:pt x="0" y="0"/>
                </a:moveTo>
                <a:lnTo>
                  <a:pt x="1784291" y="0"/>
                </a:lnTo>
                <a:lnTo>
                  <a:pt x="1784291" y="504062"/>
                </a:lnTo>
                <a:lnTo>
                  <a:pt x="0" y="50406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614135" y="1422244"/>
            <a:ext cx="15059729" cy="3721256"/>
          </a:xfrm>
          <a:custGeom>
            <a:avLst/>
            <a:gdLst/>
            <a:ahLst/>
            <a:cxnLst/>
            <a:rect l="l" t="t" r="r" b="b"/>
            <a:pathLst>
              <a:path w="15059729" h="3721256">
                <a:moveTo>
                  <a:pt x="0" y="0"/>
                </a:moveTo>
                <a:lnTo>
                  <a:pt x="15059730" y="0"/>
                </a:lnTo>
                <a:lnTo>
                  <a:pt x="15059730" y="3721256"/>
                </a:lnTo>
                <a:lnTo>
                  <a:pt x="0" y="372125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6205" y="3282872"/>
            <a:ext cx="1320290" cy="1502463"/>
          </a:xfrm>
          <a:custGeom>
            <a:avLst/>
            <a:gdLst/>
            <a:ahLst/>
            <a:cxnLst/>
            <a:rect l="l" t="t" r="r" b="b"/>
            <a:pathLst>
              <a:path w="1320290" h="1502463">
                <a:moveTo>
                  <a:pt x="0" y="0"/>
                </a:moveTo>
                <a:lnTo>
                  <a:pt x="1320289" y="0"/>
                </a:lnTo>
                <a:lnTo>
                  <a:pt x="1320289" y="1502464"/>
                </a:lnTo>
                <a:lnTo>
                  <a:pt x="0" y="150246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028700" y="6020345"/>
            <a:ext cx="8591948" cy="606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  <a:spcBef>
                <a:spcPct val="0"/>
              </a:spcBef>
            </a:pPr>
            <a:r>
              <a:rPr lang="en-US" sz="3500" b="1" spc="350">
                <a:solidFill>
                  <a:srgbClr val="000000"/>
                </a:solidFill>
                <a:latin typeface="Lato Bold"/>
                <a:ea typeface="Lato Bold"/>
                <a:cs typeface="Lato Bold"/>
                <a:sym typeface="Lato Bold"/>
              </a:rPr>
              <a:t> Less used and preferred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477028" y="7349363"/>
            <a:ext cx="10118921" cy="2463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900"/>
              </a:lnSpc>
              <a:spcBef>
                <a:spcPct val="0"/>
              </a:spcBef>
            </a:pPr>
            <a:r>
              <a:rPr lang="en-US" sz="3500" b="1" spc="210">
                <a:solidFill>
                  <a:srgbClr val="003C78"/>
                </a:solidFill>
                <a:latin typeface="Lato Bold"/>
                <a:ea typeface="Lato Bold"/>
                <a:cs typeface="Lato Bold"/>
                <a:sym typeface="Lato Bold"/>
              </a:rPr>
              <a:t>“Promote learner autonomy”</a:t>
            </a:r>
            <a:r>
              <a:rPr lang="en-US" sz="3500" spc="210">
                <a:solidFill>
                  <a:srgbClr val="003C78"/>
                </a:solidFill>
                <a:latin typeface="Lato"/>
                <a:ea typeface="Lato"/>
                <a:cs typeface="Lato"/>
                <a:sym typeface="Lato"/>
              </a:rPr>
              <a:t> in previous studies was an </a:t>
            </a:r>
            <a:r>
              <a:rPr lang="en-US" sz="3500" b="1" spc="210">
                <a:solidFill>
                  <a:srgbClr val="003C78"/>
                </a:solidFill>
                <a:latin typeface="Lato Bold"/>
                <a:ea typeface="Lato Bold"/>
                <a:cs typeface="Lato Bold"/>
                <a:sym typeface="Lato Bold"/>
              </a:rPr>
              <a:t>important</a:t>
            </a:r>
            <a:r>
              <a:rPr lang="en-US" sz="3500" spc="210">
                <a:solidFill>
                  <a:srgbClr val="003C78"/>
                </a:solidFill>
                <a:latin typeface="Lato"/>
                <a:ea typeface="Lato"/>
                <a:cs typeface="Lato"/>
                <a:sym typeface="Lato"/>
              </a:rPr>
              <a:t> teaching technique.</a:t>
            </a:r>
          </a:p>
          <a:p>
            <a:pPr algn="just">
              <a:lnSpc>
                <a:spcPts val="4900"/>
              </a:lnSpc>
              <a:spcBef>
                <a:spcPct val="0"/>
              </a:spcBef>
            </a:pPr>
            <a:r>
              <a:rPr lang="en-US" sz="3500" spc="210">
                <a:solidFill>
                  <a:srgbClr val="003C78"/>
                </a:solidFill>
                <a:latin typeface="Lato"/>
                <a:ea typeface="Lato"/>
                <a:cs typeface="Lato"/>
                <a:sym typeface="Lato"/>
              </a:rPr>
              <a:t>(Alrabai, 2016; Dörnyei &amp; Csizer, 1998; Ruesch et al., 2011)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882226" y="945354"/>
            <a:ext cx="14523548" cy="1076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400"/>
              </a:lnSpc>
            </a:pPr>
            <a:r>
              <a:rPr lang="en-US" sz="6000" b="1" spc="300">
                <a:solidFill>
                  <a:srgbClr val="000000"/>
                </a:solidFill>
                <a:latin typeface="Helios Extended Bold"/>
                <a:ea typeface="Helios Extended Bold"/>
                <a:cs typeface="Helios Extended Bold"/>
                <a:sym typeface="Helios Extended Bold"/>
              </a:rPr>
              <a:t>TABLE OF CONTENTS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882226" y="2479778"/>
            <a:ext cx="4775418" cy="13144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499"/>
              </a:lnSpc>
            </a:pPr>
            <a:r>
              <a:rPr lang="en-US" sz="7499" b="1" spc="374">
                <a:solidFill>
                  <a:srgbClr val="003C78"/>
                </a:solidFill>
                <a:latin typeface="Helios Extended Bold"/>
                <a:ea typeface="Helios Extended Bold"/>
                <a:cs typeface="Helios Extended Bold"/>
                <a:sym typeface="Helios Extended Bold"/>
              </a:rPr>
              <a:t>01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9813721" y="4844615"/>
            <a:ext cx="4775418" cy="13144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499"/>
              </a:lnSpc>
            </a:pPr>
            <a:r>
              <a:rPr lang="en-US" sz="7499" b="1" spc="374">
                <a:solidFill>
                  <a:srgbClr val="003C78"/>
                </a:solidFill>
                <a:latin typeface="Helios Extended Bold"/>
                <a:ea typeface="Helios Extended Bold"/>
                <a:cs typeface="Helios Extended Bold"/>
                <a:sym typeface="Helios Extended Bold"/>
              </a:rPr>
              <a:t>05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882226" y="4977850"/>
            <a:ext cx="4775418" cy="13144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499"/>
              </a:lnSpc>
            </a:pPr>
            <a:r>
              <a:rPr lang="en-US" sz="7499" b="1" spc="374">
                <a:solidFill>
                  <a:srgbClr val="003C78"/>
                </a:solidFill>
                <a:latin typeface="Helios Extended Bold"/>
                <a:ea typeface="Helios Extended Bold"/>
                <a:cs typeface="Helios Extended Bold"/>
                <a:sym typeface="Helios Extended Bold"/>
              </a:rPr>
              <a:t>02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882226" y="7475922"/>
            <a:ext cx="4775418" cy="13144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499"/>
              </a:lnSpc>
            </a:pPr>
            <a:r>
              <a:rPr lang="en-US" sz="7499" b="1" spc="374">
                <a:solidFill>
                  <a:srgbClr val="003C78"/>
                </a:solidFill>
                <a:latin typeface="Helios Extended Bold"/>
                <a:ea typeface="Helios Extended Bold"/>
                <a:cs typeface="Helios Extended Bold"/>
                <a:sym typeface="Helios Extended Bold"/>
              </a:rPr>
              <a:t>03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882226" y="3606200"/>
            <a:ext cx="5850569" cy="6559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319"/>
              </a:lnSpc>
            </a:pPr>
            <a:r>
              <a:rPr lang="en-US" sz="3799" b="1" spc="379">
                <a:solidFill>
                  <a:srgbClr val="000000"/>
                </a:solidFill>
                <a:latin typeface="Heebo Bold"/>
                <a:ea typeface="Heebo Bold"/>
                <a:cs typeface="Heebo Bold"/>
                <a:sym typeface="Heebo Bold"/>
              </a:rPr>
              <a:t>LITERATURE REVIEW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813721" y="5971038"/>
            <a:ext cx="4775418" cy="6559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319"/>
              </a:lnSpc>
            </a:pPr>
            <a:r>
              <a:rPr lang="en-US" sz="3799" b="1" spc="379">
                <a:solidFill>
                  <a:srgbClr val="000000"/>
                </a:solidFill>
                <a:latin typeface="Heebo Bold"/>
                <a:ea typeface="Heebo Bold"/>
                <a:cs typeface="Heebo Bold"/>
                <a:sym typeface="Heebo Bold"/>
              </a:rPr>
              <a:t>CONCLUSION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882226" y="6104272"/>
            <a:ext cx="4775418" cy="6559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319"/>
              </a:lnSpc>
            </a:pPr>
            <a:r>
              <a:rPr lang="en-US" sz="3799" b="1" spc="379">
                <a:solidFill>
                  <a:srgbClr val="000000"/>
                </a:solidFill>
                <a:latin typeface="Heebo Bold"/>
                <a:ea typeface="Heebo Bold"/>
                <a:cs typeface="Heebo Bold"/>
                <a:sym typeface="Heebo Bold"/>
              </a:rPr>
              <a:t>RATIONALE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882226" y="8602344"/>
            <a:ext cx="4775418" cy="6559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319"/>
              </a:lnSpc>
            </a:pPr>
            <a:r>
              <a:rPr lang="en-US" sz="3799" b="1" spc="379">
                <a:solidFill>
                  <a:srgbClr val="000000"/>
                </a:solidFill>
                <a:latin typeface="Heebo Bold"/>
                <a:ea typeface="Heebo Bold"/>
                <a:cs typeface="Heebo Bold"/>
                <a:sym typeface="Heebo Bold"/>
              </a:rPr>
              <a:t>METHODOLOGY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813721" y="2576462"/>
            <a:ext cx="7445579" cy="13144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499"/>
              </a:lnSpc>
            </a:pPr>
            <a:r>
              <a:rPr lang="en-US" sz="7499" b="1" spc="374">
                <a:solidFill>
                  <a:srgbClr val="003C78"/>
                </a:solidFill>
                <a:latin typeface="Helios Extended Bold"/>
                <a:ea typeface="Helios Extended Bold"/>
                <a:cs typeface="Helios Extended Bold"/>
                <a:sym typeface="Helios Extended Bold"/>
              </a:rPr>
              <a:t>04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9813721" y="3702884"/>
            <a:ext cx="7445579" cy="6559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319"/>
              </a:lnSpc>
            </a:pPr>
            <a:r>
              <a:rPr lang="en-US" sz="3799" b="1" spc="379">
                <a:solidFill>
                  <a:srgbClr val="000000"/>
                </a:solidFill>
                <a:latin typeface="Heebo Bold"/>
                <a:ea typeface="Heebo Bold"/>
                <a:cs typeface="Heebo Bold"/>
                <a:sym typeface="Heebo Bold"/>
              </a:rPr>
              <a:t>FINDINGS AND DISCUSSION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17259300" y="9258300"/>
            <a:ext cx="248490" cy="248490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780210" y="780210"/>
            <a:ext cx="248490" cy="248490"/>
            <a:chOff x="0" y="0"/>
            <a:chExt cx="812800" cy="8128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3267295">
            <a:off x="657914" y="5502320"/>
            <a:ext cx="1784291" cy="504062"/>
          </a:xfrm>
          <a:custGeom>
            <a:avLst/>
            <a:gdLst/>
            <a:ahLst/>
            <a:cxnLst/>
            <a:rect l="l" t="t" r="r" b="b"/>
            <a:pathLst>
              <a:path w="1784291" h="504062">
                <a:moveTo>
                  <a:pt x="0" y="0"/>
                </a:moveTo>
                <a:lnTo>
                  <a:pt x="1784291" y="0"/>
                </a:lnTo>
                <a:lnTo>
                  <a:pt x="1784291" y="504062"/>
                </a:lnTo>
                <a:lnTo>
                  <a:pt x="0" y="50406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614135" y="1422244"/>
            <a:ext cx="15059729" cy="3721256"/>
          </a:xfrm>
          <a:custGeom>
            <a:avLst/>
            <a:gdLst/>
            <a:ahLst/>
            <a:cxnLst/>
            <a:rect l="l" t="t" r="r" b="b"/>
            <a:pathLst>
              <a:path w="15059729" h="3721256">
                <a:moveTo>
                  <a:pt x="0" y="0"/>
                </a:moveTo>
                <a:lnTo>
                  <a:pt x="15059730" y="0"/>
                </a:lnTo>
                <a:lnTo>
                  <a:pt x="15059730" y="3721256"/>
                </a:lnTo>
                <a:lnTo>
                  <a:pt x="0" y="372125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3463674" y="5286619"/>
            <a:ext cx="2800582" cy="2138944"/>
          </a:xfrm>
          <a:custGeom>
            <a:avLst/>
            <a:gdLst/>
            <a:ahLst/>
            <a:cxnLst/>
            <a:rect l="l" t="t" r="r" b="b"/>
            <a:pathLst>
              <a:path w="2800582" h="2138944">
                <a:moveTo>
                  <a:pt x="0" y="0"/>
                </a:moveTo>
                <a:lnTo>
                  <a:pt x="2800582" y="0"/>
                </a:lnTo>
                <a:lnTo>
                  <a:pt x="2800582" y="2138944"/>
                </a:lnTo>
                <a:lnTo>
                  <a:pt x="0" y="213894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11708031" y="7155747"/>
            <a:ext cx="5632204" cy="2008420"/>
            <a:chOff x="0" y="0"/>
            <a:chExt cx="1614578" cy="57575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614578" cy="575752"/>
            </a:xfrm>
            <a:custGeom>
              <a:avLst/>
              <a:gdLst/>
              <a:ahLst/>
              <a:cxnLst/>
              <a:rect l="l" t="t" r="r" b="b"/>
              <a:pathLst>
                <a:path w="1614578" h="575752">
                  <a:moveTo>
                    <a:pt x="807289" y="0"/>
                  </a:moveTo>
                  <a:cubicBezTo>
                    <a:pt x="361436" y="0"/>
                    <a:pt x="0" y="128886"/>
                    <a:pt x="0" y="287876"/>
                  </a:cubicBezTo>
                  <a:cubicBezTo>
                    <a:pt x="0" y="446865"/>
                    <a:pt x="361436" y="575752"/>
                    <a:pt x="807289" y="575752"/>
                  </a:cubicBezTo>
                  <a:cubicBezTo>
                    <a:pt x="1253142" y="575752"/>
                    <a:pt x="1614578" y="446865"/>
                    <a:pt x="1614578" y="287876"/>
                  </a:cubicBezTo>
                  <a:cubicBezTo>
                    <a:pt x="1614578" y="128886"/>
                    <a:pt x="1253142" y="0"/>
                    <a:pt x="807289" y="0"/>
                  </a:cubicBezTo>
                  <a:close/>
                </a:path>
              </a:pathLst>
            </a:custGeom>
            <a:solidFill>
              <a:srgbClr val="003C78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151367" y="6352"/>
              <a:ext cx="1311844" cy="5154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66205" y="3282872"/>
            <a:ext cx="1320290" cy="1502463"/>
          </a:xfrm>
          <a:custGeom>
            <a:avLst/>
            <a:gdLst/>
            <a:ahLst/>
            <a:cxnLst/>
            <a:rect l="l" t="t" r="r" b="b"/>
            <a:pathLst>
              <a:path w="1320290" h="1502463">
                <a:moveTo>
                  <a:pt x="0" y="0"/>
                </a:moveTo>
                <a:lnTo>
                  <a:pt x="1320289" y="0"/>
                </a:lnTo>
                <a:lnTo>
                  <a:pt x="1320289" y="1502464"/>
                </a:lnTo>
                <a:lnTo>
                  <a:pt x="0" y="150246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2110499" y="7368413"/>
            <a:ext cx="4827268" cy="15259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93"/>
              </a:lnSpc>
              <a:spcBef>
                <a:spcPct val="0"/>
              </a:spcBef>
            </a:pPr>
            <a:r>
              <a:rPr lang="en-US" sz="2923" b="1" spc="204">
                <a:solidFill>
                  <a:srgbClr val="FFFFFF"/>
                </a:solidFill>
                <a:latin typeface="Lato Bold"/>
                <a:ea typeface="Lato Bold"/>
                <a:cs typeface="Lato Bold"/>
                <a:sym typeface="Lato Bold"/>
              </a:rPr>
              <a:t>Different concept of learner autonomy in Asian context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913963" y="9316652"/>
            <a:ext cx="6854428" cy="405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399" spc="239">
                <a:solidFill>
                  <a:srgbClr val="003C78"/>
                </a:solidFill>
                <a:latin typeface="Lato"/>
                <a:ea typeface="Lato"/>
                <a:cs typeface="Lato"/>
                <a:sym typeface="Lato"/>
              </a:rPr>
              <a:t>(Cheng and Dörnyei, 2007; Nguyen, 2016)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28700" y="6020345"/>
            <a:ext cx="8591948" cy="606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  <a:spcBef>
                <a:spcPct val="0"/>
              </a:spcBef>
            </a:pPr>
            <a:r>
              <a:rPr lang="en-US" sz="3500" b="1" spc="350">
                <a:solidFill>
                  <a:srgbClr val="000000"/>
                </a:solidFill>
                <a:latin typeface="Lato Bold"/>
                <a:ea typeface="Lato Bold"/>
                <a:cs typeface="Lato Bold"/>
                <a:sym typeface="Lato Bold"/>
              </a:rPr>
              <a:t> Less used and preferred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477028" y="7349363"/>
            <a:ext cx="10118921" cy="2463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900"/>
              </a:lnSpc>
              <a:spcBef>
                <a:spcPct val="0"/>
              </a:spcBef>
            </a:pPr>
            <a:r>
              <a:rPr lang="en-US" sz="3500" b="1" spc="210">
                <a:solidFill>
                  <a:srgbClr val="003C78"/>
                </a:solidFill>
                <a:latin typeface="Lato Bold"/>
                <a:ea typeface="Lato Bold"/>
                <a:cs typeface="Lato Bold"/>
                <a:sym typeface="Lato Bold"/>
              </a:rPr>
              <a:t>“Promote learner autonomy”</a:t>
            </a:r>
            <a:r>
              <a:rPr lang="en-US" sz="3500" spc="210">
                <a:solidFill>
                  <a:srgbClr val="003C78"/>
                </a:solidFill>
                <a:latin typeface="Lato"/>
                <a:ea typeface="Lato"/>
                <a:cs typeface="Lato"/>
                <a:sym typeface="Lato"/>
              </a:rPr>
              <a:t> in previous studies was an </a:t>
            </a:r>
            <a:r>
              <a:rPr lang="en-US" sz="3500" b="1" spc="210">
                <a:solidFill>
                  <a:srgbClr val="003C78"/>
                </a:solidFill>
                <a:latin typeface="Lato Bold"/>
                <a:ea typeface="Lato Bold"/>
                <a:cs typeface="Lato Bold"/>
                <a:sym typeface="Lato Bold"/>
              </a:rPr>
              <a:t>important</a:t>
            </a:r>
            <a:r>
              <a:rPr lang="en-US" sz="3500" spc="210">
                <a:solidFill>
                  <a:srgbClr val="003C78"/>
                </a:solidFill>
                <a:latin typeface="Lato"/>
                <a:ea typeface="Lato"/>
                <a:cs typeface="Lato"/>
                <a:sym typeface="Lato"/>
              </a:rPr>
              <a:t> teaching technique.</a:t>
            </a:r>
          </a:p>
          <a:p>
            <a:pPr algn="just">
              <a:lnSpc>
                <a:spcPts val="4900"/>
              </a:lnSpc>
              <a:spcBef>
                <a:spcPct val="0"/>
              </a:spcBef>
            </a:pPr>
            <a:r>
              <a:rPr lang="en-US" sz="3500" spc="210">
                <a:solidFill>
                  <a:srgbClr val="003C78"/>
                </a:solidFill>
                <a:latin typeface="Lato"/>
                <a:ea typeface="Lato"/>
                <a:cs typeface="Lato"/>
                <a:sym typeface="Lato"/>
              </a:rPr>
              <a:t>(Alrabai, 2016; Dörnyei &amp; Csizer, 1998; Ruesch et al., 2011)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14135" y="1422244"/>
            <a:ext cx="15059729" cy="3721256"/>
          </a:xfrm>
          <a:custGeom>
            <a:avLst/>
            <a:gdLst/>
            <a:ahLst/>
            <a:cxnLst/>
            <a:rect l="l" t="t" r="r" b="b"/>
            <a:pathLst>
              <a:path w="15059729" h="3721256">
                <a:moveTo>
                  <a:pt x="0" y="0"/>
                </a:moveTo>
                <a:lnTo>
                  <a:pt x="15059730" y="0"/>
                </a:lnTo>
                <a:lnTo>
                  <a:pt x="15059730" y="3721256"/>
                </a:lnTo>
                <a:lnTo>
                  <a:pt x="0" y="37212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3463674" y="5286619"/>
            <a:ext cx="2800582" cy="2138944"/>
          </a:xfrm>
          <a:custGeom>
            <a:avLst/>
            <a:gdLst/>
            <a:ahLst/>
            <a:cxnLst/>
            <a:rect l="l" t="t" r="r" b="b"/>
            <a:pathLst>
              <a:path w="2800582" h="2138944">
                <a:moveTo>
                  <a:pt x="0" y="0"/>
                </a:moveTo>
                <a:lnTo>
                  <a:pt x="2800582" y="0"/>
                </a:lnTo>
                <a:lnTo>
                  <a:pt x="2800582" y="2138944"/>
                </a:lnTo>
                <a:lnTo>
                  <a:pt x="0" y="213894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1708031" y="7155747"/>
            <a:ext cx="5632204" cy="2008420"/>
            <a:chOff x="0" y="0"/>
            <a:chExt cx="1614578" cy="57575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614578" cy="575752"/>
            </a:xfrm>
            <a:custGeom>
              <a:avLst/>
              <a:gdLst/>
              <a:ahLst/>
              <a:cxnLst/>
              <a:rect l="l" t="t" r="r" b="b"/>
              <a:pathLst>
                <a:path w="1614578" h="575752">
                  <a:moveTo>
                    <a:pt x="807289" y="0"/>
                  </a:moveTo>
                  <a:cubicBezTo>
                    <a:pt x="361436" y="0"/>
                    <a:pt x="0" y="128886"/>
                    <a:pt x="0" y="287876"/>
                  </a:cubicBezTo>
                  <a:cubicBezTo>
                    <a:pt x="0" y="446865"/>
                    <a:pt x="361436" y="575752"/>
                    <a:pt x="807289" y="575752"/>
                  </a:cubicBezTo>
                  <a:cubicBezTo>
                    <a:pt x="1253142" y="575752"/>
                    <a:pt x="1614578" y="446865"/>
                    <a:pt x="1614578" y="287876"/>
                  </a:cubicBezTo>
                  <a:cubicBezTo>
                    <a:pt x="1614578" y="128886"/>
                    <a:pt x="1253142" y="0"/>
                    <a:pt x="807289" y="0"/>
                  </a:cubicBezTo>
                  <a:close/>
                </a:path>
              </a:pathLst>
            </a:custGeom>
            <a:solidFill>
              <a:srgbClr val="003C78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151367" y="6352"/>
              <a:ext cx="1311844" cy="5154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166205" y="3282872"/>
            <a:ext cx="1320290" cy="1502463"/>
          </a:xfrm>
          <a:custGeom>
            <a:avLst/>
            <a:gdLst/>
            <a:ahLst/>
            <a:cxnLst/>
            <a:rect l="l" t="t" r="r" b="b"/>
            <a:pathLst>
              <a:path w="1320290" h="1502463">
                <a:moveTo>
                  <a:pt x="0" y="0"/>
                </a:moveTo>
                <a:lnTo>
                  <a:pt x="1320289" y="0"/>
                </a:lnTo>
                <a:lnTo>
                  <a:pt x="1320289" y="1502464"/>
                </a:lnTo>
                <a:lnTo>
                  <a:pt x="0" y="15024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1028700" y="5138173"/>
            <a:ext cx="5909363" cy="2077796"/>
            <a:chOff x="0" y="-24436"/>
            <a:chExt cx="891095" cy="31331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91095" cy="256169"/>
            </a:xfrm>
            <a:custGeom>
              <a:avLst/>
              <a:gdLst/>
              <a:ahLst/>
              <a:cxnLst/>
              <a:rect l="l" t="t" r="r" b="b"/>
              <a:pathLst>
                <a:path w="891095" h="256169">
                  <a:moveTo>
                    <a:pt x="687895" y="0"/>
                  </a:moveTo>
                  <a:lnTo>
                    <a:pt x="203200" y="0"/>
                  </a:lnTo>
                  <a:lnTo>
                    <a:pt x="0" y="128084"/>
                  </a:lnTo>
                  <a:lnTo>
                    <a:pt x="203200" y="256169"/>
                  </a:lnTo>
                  <a:lnTo>
                    <a:pt x="687895" y="256169"/>
                  </a:lnTo>
                  <a:lnTo>
                    <a:pt x="891095" y="128084"/>
                  </a:lnTo>
                  <a:lnTo>
                    <a:pt x="687895" y="0"/>
                  </a:lnTo>
                  <a:close/>
                </a:path>
              </a:pathLst>
            </a:custGeom>
            <a:solidFill>
              <a:srgbClr val="003C78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152400" y="-24436"/>
              <a:ext cx="586295" cy="31331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059"/>
                </a:lnSpc>
              </a:pPr>
              <a:r>
                <a:rPr lang="en-US" sz="2899" spc="289" dirty="0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rPr>
                <a:t>Self-directed and choice-driven learning</a:t>
              </a:r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477028" y="7349363"/>
            <a:ext cx="10118921" cy="2463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900"/>
              </a:lnSpc>
              <a:spcBef>
                <a:spcPct val="0"/>
              </a:spcBef>
            </a:pPr>
            <a:r>
              <a:rPr lang="en-US" sz="3500" b="1" spc="210">
                <a:solidFill>
                  <a:srgbClr val="003C78"/>
                </a:solidFill>
                <a:latin typeface="Lato Bold"/>
                <a:ea typeface="Lato Bold"/>
                <a:cs typeface="Lato Bold"/>
                <a:sym typeface="Lato Bold"/>
              </a:rPr>
              <a:t>“Promote learner autonomy”</a:t>
            </a:r>
            <a:r>
              <a:rPr lang="en-US" sz="3500" spc="210">
                <a:solidFill>
                  <a:srgbClr val="003C78"/>
                </a:solidFill>
                <a:latin typeface="Lato"/>
                <a:ea typeface="Lato"/>
                <a:cs typeface="Lato"/>
                <a:sym typeface="Lato"/>
              </a:rPr>
              <a:t> in previous studies was an </a:t>
            </a:r>
            <a:r>
              <a:rPr lang="en-US" sz="3500" b="1" spc="210">
                <a:solidFill>
                  <a:srgbClr val="003C78"/>
                </a:solidFill>
                <a:latin typeface="Lato Bold"/>
                <a:ea typeface="Lato Bold"/>
                <a:cs typeface="Lato Bold"/>
                <a:sym typeface="Lato Bold"/>
              </a:rPr>
              <a:t>important</a:t>
            </a:r>
            <a:r>
              <a:rPr lang="en-US" sz="3500" spc="210">
                <a:solidFill>
                  <a:srgbClr val="003C78"/>
                </a:solidFill>
                <a:latin typeface="Lato"/>
                <a:ea typeface="Lato"/>
                <a:cs typeface="Lato"/>
                <a:sym typeface="Lato"/>
              </a:rPr>
              <a:t> teaching technique.</a:t>
            </a:r>
          </a:p>
          <a:p>
            <a:pPr algn="just">
              <a:lnSpc>
                <a:spcPts val="4900"/>
              </a:lnSpc>
              <a:spcBef>
                <a:spcPct val="0"/>
              </a:spcBef>
            </a:pPr>
            <a:r>
              <a:rPr lang="en-US" sz="3500" spc="210">
                <a:solidFill>
                  <a:srgbClr val="003C78"/>
                </a:solidFill>
                <a:latin typeface="Lato"/>
                <a:ea typeface="Lato"/>
                <a:cs typeface="Lato"/>
                <a:sym typeface="Lato"/>
              </a:rPr>
              <a:t>(Alrabai, 2016; Dörnyei &amp; Csizer, 1998; Ruesch et al., 2011)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2110499" y="7368413"/>
            <a:ext cx="4827268" cy="15259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93"/>
              </a:lnSpc>
              <a:spcBef>
                <a:spcPct val="0"/>
              </a:spcBef>
            </a:pPr>
            <a:r>
              <a:rPr lang="en-US" sz="2923" b="1" spc="204">
                <a:solidFill>
                  <a:srgbClr val="FFFFFF"/>
                </a:solidFill>
                <a:latin typeface="Lato Bold"/>
                <a:ea typeface="Lato Bold"/>
                <a:cs typeface="Lato Bold"/>
                <a:sym typeface="Lato Bold"/>
              </a:rPr>
              <a:t>Different concept of learner autonomy in Asian context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913963" y="9316652"/>
            <a:ext cx="6854428" cy="405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399" spc="239">
                <a:solidFill>
                  <a:srgbClr val="003C78"/>
                </a:solidFill>
                <a:latin typeface="Lato"/>
                <a:ea typeface="Lato"/>
                <a:cs typeface="Lato"/>
                <a:sym typeface="Lato"/>
              </a:rPr>
              <a:t>(Cheng and Dörnyei, 2007; Nguyen, 2016)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7641267" y="4986986"/>
            <a:ext cx="5909363" cy="2133022"/>
            <a:chOff x="0" y="-47234"/>
            <a:chExt cx="891095" cy="321646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91095" cy="254971"/>
            </a:xfrm>
            <a:custGeom>
              <a:avLst/>
              <a:gdLst/>
              <a:ahLst/>
              <a:cxnLst/>
              <a:rect l="l" t="t" r="r" b="b"/>
              <a:pathLst>
                <a:path w="891095" h="254971">
                  <a:moveTo>
                    <a:pt x="687895" y="0"/>
                  </a:moveTo>
                  <a:lnTo>
                    <a:pt x="203200" y="0"/>
                  </a:lnTo>
                  <a:lnTo>
                    <a:pt x="0" y="127486"/>
                  </a:lnTo>
                  <a:lnTo>
                    <a:pt x="203200" y="254971"/>
                  </a:lnTo>
                  <a:lnTo>
                    <a:pt x="687895" y="254971"/>
                  </a:lnTo>
                  <a:lnTo>
                    <a:pt x="891095" y="127486"/>
                  </a:lnTo>
                  <a:lnTo>
                    <a:pt x="687895" y="0"/>
                  </a:lnTo>
                  <a:close/>
                </a:path>
              </a:pathLst>
            </a:custGeom>
            <a:solidFill>
              <a:srgbClr val="003C78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152400" y="-47234"/>
              <a:ext cx="586295" cy="3216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759"/>
                </a:lnSpc>
              </a:pPr>
              <a:r>
                <a:rPr lang="en-US" sz="3399" spc="339" dirty="0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rPr>
                <a:t>Task handling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60785" y="192476"/>
            <a:ext cx="11504274" cy="9902047"/>
          </a:xfrm>
          <a:custGeom>
            <a:avLst/>
            <a:gdLst/>
            <a:ahLst/>
            <a:cxnLst/>
            <a:rect l="l" t="t" r="r" b="b"/>
            <a:pathLst>
              <a:path w="11504274" h="9902047">
                <a:moveTo>
                  <a:pt x="0" y="0"/>
                </a:moveTo>
                <a:lnTo>
                  <a:pt x="11504274" y="0"/>
                </a:lnTo>
                <a:lnTo>
                  <a:pt x="11504274" y="9902048"/>
                </a:lnTo>
                <a:lnTo>
                  <a:pt x="0" y="99020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0444209" flipH="1">
            <a:off x="11937795" y="1119520"/>
            <a:ext cx="1784291" cy="504062"/>
          </a:xfrm>
          <a:custGeom>
            <a:avLst/>
            <a:gdLst/>
            <a:ahLst/>
            <a:cxnLst/>
            <a:rect l="l" t="t" r="r" b="b"/>
            <a:pathLst>
              <a:path w="1784291" h="504062">
                <a:moveTo>
                  <a:pt x="1784291" y="0"/>
                </a:moveTo>
                <a:lnTo>
                  <a:pt x="0" y="0"/>
                </a:lnTo>
                <a:lnTo>
                  <a:pt x="0" y="504062"/>
                </a:lnTo>
                <a:lnTo>
                  <a:pt x="1784291" y="504062"/>
                </a:lnTo>
                <a:lnTo>
                  <a:pt x="1784291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1916531" y="1886717"/>
            <a:ext cx="6247408" cy="5638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19"/>
              </a:lnSpc>
              <a:spcBef>
                <a:spcPct val="0"/>
              </a:spcBef>
            </a:pPr>
            <a:r>
              <a:rPr lang="en-US" sz="3299" b="1" spc="194">
                <a:solidFill>
                  <a:srgbClr val="000000"/>
                </a:solidFill>
                <a:latin typeface="Lato Bold"/>
                <a:ea typeface="Lato Bold"/>
                <a:cs typeface="Lato Bold"/>
                <a:sym typeface="Lato Bold"/>
              </a:rPr>
              <a:t>private school &gt; public school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60785" y="192476"/>
            <a:ext cx="11504274" cy="9902047"/>
          </a:xfrm>
          <a:custGeom>
            <a:avLst/>
            <a:gdLst/>
            <a:ahLst/>
            <a:cxnLst/>
            <a:rect l="l" t="t" r="r" b="b"/>
            <a:pathLst>
              <a:path w="11504274" h="9902047">
                <a:moveTo>
                  <a:pt x="0" y="0"/>
                </a:moveTo>
                <a:lnTo>
                  <a:pt x="11504274" y="0"/>
                </a:lnTo>
                <a:lnTo>
                  <a:pt x="11504274" y="9902048"/>
                </a:lnTo>
                <a:lnTo>
                  <a:pt x="0" y="99020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0444209" flipH="1">
            <a:off x="11937795" y="1119520"/>
            <a:ext cx="1784291" cy="504062"/>
          </a:xfrm>
          <a:custGeom>
            <a:avLst/>
            <a:gdLst/>
            <a:ahLst/>
            <a:cxnLst/>
            <a:rect l="l" t="t" r="r" b="b"/>
            <a:pathLst>
              <a:path w="1784291" h="504062">
                <a:moveTo>
                  <a:pt x="1784291" y="0"/>
                </a:moveTo>
                <a:lnTo>
                  <a:pt x="0" y="0"/>
                </a:lnTo>
                <a:lnTo>
                  <a:pt x="0" y="504062"/>
                </a:lnTo>
                <a:lnTo>
                  <a:pt x="1784291" y="504062"/>
                </a:lnTo>
                <a:lnTo>
                  <a:pt x="1784291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5400000" flipH="1">
            <a:off x="14066155" y="3215699"/>
            <a:ext cx="1495709" cy="452452"/>
          </a:xfrm>
          <a:custGeom>
            <a:avLst/>
            <a:gdLst/>
            <a:ahLst/>
            <a:cxnLst/>
            <a:rect l="l" t="t" r="r" b="b"/>
            <a:pathLst>
              <a:path w="1495709" h="452452">
                <a:moveTo>
                  <a:pt x="1495709" y="0"/>
                </a:moveTo>
                <a:lnTo>
                  <a:pt x="0" y="0"/>
                </a:lnTo>
                <a:lnTo>
                  <a:pt x="0" y="452452"/>
                </a:lnTo>
                <a:lnTo>
                  <a:pt x="1495709" y="452452"/>
                </a:lnTo>
                <a:lnTo>
                  <a:pt x="1495709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271313" y="2945871"/>
            <a:ext cx="1810216" cy="1431717"/>
          </a:xfrm>
          <a:custGeom>
            <a:avLst/>
            <a:gdLst/>
            <a:ahLst/>
            <a:cxnLst/>
            <a:rect l="l" t="t" r="r" b="b"/>
            <a:pathLst>
              <a:path w="1810216" h="1431717">
                <a:moveTo>
                  <a:pt x="0" y="0"/>
                </a:moveTo>
                <a:lnTo>
                  <a:pt x="1810216" y="0"/>
                </a:lnTo>
                <a:lnTo>
                  <a:pt x="1810216" y="1431716"/>
                </a:lnTo>
                <a:lnTo>
                  <a:pt x="0" y="143171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545060" y="2694070"/>
            <a:ext cx="2019993" cy="2057400"/>
          </a:xfrm>
          <a:custGeom>
            <a:avLst/>
            <a:gdLst/>
            <a:ahLst/>
            <a:cxnLst/>
            <a:rect l="l" t="t" r="r" b="b"/>
            <a:pathLst>
              <a:path w="2019993" h="2057400">
                <a:moveTo>
                  <a:pt x="0" y="0"/>
                </a:moveTo>
                <a:lnTo>
                  <a:pt x="2019993" y="0"/>
                </a:lnTo>
                <a:lnTo>
                  <a:pt x="2019993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2271313" y="7932290"/>
            <a:ext cx="1826818" cy="1946012"/>
          </a:xfrm>
          <a:custGeom>
            <a:avLst/>
            <a:gdLst/>
            <a:ahLst/>
            <a:cxnLst/>
            <a:rect l="l" t="t" r="r" b="b"/>
            <a:pathLst>
              <a:path w="1826818" h="1946012">
                <a:moveTo>
                  <a:pt x="0" y="0"/>
                </a:moveTo>
                <a:lnTo>
                  <a:pt x="1826818" y="0"/>
                </a:lnTo>
                <a:lnTo>
                  <a:pt x="1826818" y="1946012"/>
                </a:lnTo>
                <a:lnTo>
                  <a:pt x="0" y="194601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1916531" y="1886717"/>
            <a:ext cx="6247408" cy="5638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19"/>
              </a:lnSpc>
              <a:spcBef>
                <a:spcPct val="0"/>
              </a:spcBef>
            </a:pPr>
            <a:r>
              <a:rPr lang="en-US" sz="3299" b="1" spc="194">
                <a:solidFill>
                  <a:srgbClr val="000000"/>
                </a:solidFill>
                <a:latin typeface="Lato Bold"/>
                <a:ea typeface="Lato Bold"/>
                <a:cs typeface="Lato Bold"/>
                <a:sym typeface="Lato Bold"/>
              </a:rPr>
              <a:t>private school &gt; public school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1765059" y="4806185"/>
            <a:ext cx="6692414" cy="28879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12464" lvl="1" indent="-356232" algn="l">
              <a:lnSpc>
                <a:spcPts val="4619"/>
              </a:lnSpc>
              <a:buFont typeface="Arial"/>
              <a:buChar char="•"/>
            </a:pPr>
            <a:r>
              <a:rPr lang="en-US" sz="3299" b="1" spc="194">
                <a:solidFill>
                  <a:srgbClr val="000000"/>
                </a:solidFill>
                <a:latin typeface="Lato Bold"/>
                <a:ea typeface="Lato Bold"/>
                <a:cs typeface="Lato Bold"/>
                <a:sym typeface="Lato Bold"/>
              </a:rPr>
              <a:t> financial resources</a:t>
            </a:r>
          </a:p>
          <a:p>
            <a:pPr marL="712464" lvl="1" indent="-356232" algn="l">
              <a:lnSpc>
                <a:spcPts val="4619"/>
              </a:lnSpc>
              <a:buFont typeface="Arial"/>
              <a:buChar char="•"/>
            </a:pPr>
            <a:r>
              <a:rPr lang="en-US" sz="3299" b="1" spc="194">
                <a:solidFill>
                  <a:srgbClr val="000000"/>
                </a:solidFill>
                <a:latin typeface="Lato Bold"/>
                <a:ea typeface="Lato Bold"/>
                <a:cs typeface="Lato Bold"/>
                <a:sym typeface="Lato Bold"/>
              </a:rPr>
              <a:t> student-to-teacher ratios</a:t>
            </a:r>
          </a:p>
          <a:p>
            <a:pPr marL="712464" lvl="1" indent="-356232" algn="l">
              <a:lnSpc>
                <a:spcPts val="4619"/>
              </a:lnSpc>
              <a:buFont typeface="Arial"/>
              <a:buChar char="•"/>
            </a:pPr>
            <a:r>
              <a:rPr lang="en-US" sz="3299" b="1" spc="194">
                <a:solidFill>
                  <a:srgbClr val="000000"/>
                </a:solidFill>
                <a:latin typeface="Lato Bold"/>
                <a:ea typeface="Lato Bold"/>
                <a:cs typeface="Lato Bold"/>
                <a:sym typeface="Lato Bold"/>
              </a:rPr>
              <a:t> parental involvement</a:t>
            </a:r>
          </a:p>
          <a:p>
            <a:pPr marL="712464" lvl="1" indent="-356232" algn="l">
              <a:lnSpc>
                <a:spcPts val="4619"/>
              </a:lnSpc>
              <a:buFont typeface="Arial"/>
              <a:buChar char="•"/>
            </a:pPr>
            <a:r>
              <a:rPr lang="en-US" sz="3299" b="1" spc="194">
                <a:solidFill>
                  <a:srgbClr val="000000"/>
                </a:solidFill>
                <a:latin typeface="Lato Bold"/>
                <a:ea typeface="Lato Bold"/>
                <a:cs typeface="Lato Bold"/>
                <a:sym typeface="Lato Bold"/>
              </a:rPr>
              <a:t> admission processes</a:t>
            </a:r>
          </a:p>
          <a:p>
            <a:pPr algn="l">
              <a:lnSpc>
                <a:spcPts val="4619"/>
              </a:lnSpc>
            </a:pPr>
            <a:r>
              <a:rPr lang="en-US" sz="3299" b="1" spc="194">
                <a:solidFill>
                  <a:srgbClr val="000000"/>
                </a:solidFill>
                <a:latin typeface="Lato Bold"/>
                <a:ea typeface="Lato Bold"/>
                <a:cs typeface="Lato Bold"/>
                <a:sym typeface="Lato Bold"/>
              </a:rPr>
              <a:t> (Gardner, 2008; Javid, 2015)</a:t>
            </a:r>
          </a:p>
        </p:txBody>
      </p:sp>
      <p:sp>
        <p:nvSpPr>
          <p:cNvPr id="11" name="AutoShape 4" descr="Flat Design Vector Graphics Test, PNG, 650x650px, Flat Design, Diagram,  Education, Icon Design, Logo Download Fre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2" name="Picture 8" descr="Test Sheet Vectors &amp; Illustrations for Free Download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32523" y="7748881"/>
            <a:ext cx="2541077" cy="2541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3267295">
            <a:off x="441676" y="5315370"/>
            <a:ext cx="1784291" cy="504062"/>
          </a:xfrm>
          <a:custGeom>
            <a:avLst/>
            <a:gdLst/>
            <a:ahLst/>
            <a:cxnLst/>
            <a:rect l="l" t="t" r="r" b="b"/>
            <a:pathLst>
              <a:path w="1784291" h="504062">
                <a:moveTo>
                  <a:pt x="0" y="0"/>
                </a:moveTo>
                <a:lnTo>
                  <a:pt x="1784291" y="0"/>
                </a:lnTo>
                <a:lnTo>
                  <a:pt x="1784291" y="504062"/>
                </a:lnTo>
                <a:lnTo>
                  <a:pt x="0" y="50406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821536" y="7755618"/>
            <a:ext cx="10533787" cy="2864722"/>
            <a:chOff x="0" y="0"/>
            <a:chExt cx="2774331" cy="75449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774331" cy="754495"/>
            </a:xfrm>
            <a:custGeom>
              <a:avLst/>
              <a:gdLst/>
              <a:ahLst/>
              <a:cxnLst/>
              <a:rect l="l" t="t" r="r" b="b"/>
              <a:pathLst>
                <a:path w="2774331" h="754495">
                  <a:moveTo>
                    <a:pt x="0" y="0"/>
                  </a:moveTo>
                  <a:lnTo>
                    <a:pt x="2774331" y="0"/>
                  </a:lnTo>
                  <a:lnTo>
                    <a:pt x="2774331" y="754495"/>
                  </a:lnTo>
                  <a:lnTo>
                    <a:pt x="0" y="75449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47625" cap="sq">
              <a:solidFill>
                <a:srgbClr val="003C78"/>
              </a:solidFill>
              <a:prstDash val="dash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2774331" cy="8021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333821" y="1408743"/>
            <a:ext cx="15620357" cy="3473190"/>
          </a:xfrm>
          <a:custGeom>
            <a:avLst/>
            <a:gdLst/>
            <a:ahLst/>
            <a:cxnLst/>
            <a:rect l="l" t="t" r="r" b="b"/>
            <a:pathLst>
              <a:path w="15620357" h="3473190">
                <a:moveTo>
                  <a:pt x="0" y="0"/>
                </a:moveTo>
                <a:lnTo>
                  <a:pt x="15620358" y="0"/>
                </a:lnTo>
                <a:lnTo>
                  <a:pt x="15620358" y="3473190"/>
                </a:lnTo>
                <a:lnTo>
                  <a:pt x="0" y="347319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859125" y="5910944"/>
            <a:ext cx="8591948" cy="1844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  <a:spcBef>
                <a:spcPct val="0"/>
              </a:spcBef>
            </a:pPr>
            <a:r>
              <a:rPr lang="en-US" sz="3500" spc="35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 A </a:t>
            </a:r>
            <a:r>
              <a:rPr lang="en-US" sz="3500" b="1" spc="350">
                <a:solidFill>
                  <a:srgbClr val="000000"/>
                </a:solidFill>
                <a:latin typeface="Lato Bold"/>
                <a:ea typeface="Lato Bold"/>
                <a:cs typeface="Lato Bold"/>
                <a:sym typeface="Lato Bold"/>
              </a:rPr>
              <a:t>significant disparity</a:t>
            </a:r>
            <a:r>
              <a:rPr lang="en-US" sz="3500" spc="35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 between teachers’ use of motivational strategies and students’ preference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1251202" y="8066979"/>
            <a:ext cx="6653898" cy="1844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  <a:spcBef>
                <a:spcPct val="0"/>
              </a:spcBef>
            </a:pPr>
            <a:r>
              <a:rPr lang="en-US" sz="3500" b="1" spc="350">
                <a:solidFill>
                  <a:srgbClr val="003C78"/>
                </a:solidFill>
                <a:latin typeface="Lato Bold"/>
                <a:ea typeface="Lato Bold"/>
                <a:cs typeface="Lato Bold"/>
                <a:sym typeface="Lato Bold"/>
              </a:rPr>
              <a:t>Align with the previous study</a:t>
            </a:r>
            <a:r>
              <a:rPr lang="en-US" sz="3500" spc="350">
                <a:solidFill>
                  <a:srgbClr val="003C78"/>
                </a:solidFill>
                <a:latin typeface="Lato"/>
                <a:ea typeface="Lato"/>
                <a:cs typeface="Lato"/>
                <a:sym typeface="Lato"/>
              </a:rPr>
              <a:t> (Nguyen and Nguyen, 2020)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405815" y="6216664"/>
            <a:ext cx="6643135" cy="2625228"/>
            <a:chOff x="0" y="0"/>
            <a:chExt cx="1806363" cy="71383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806363" cy="713837"/>
            </a:xfrm>
            <a:custGeom>
              <a:avLst/>
              <a:gdLst/>
              <a:ahLst/>
              <a:cxnLst/>
              <a:rect l="l" t="t" r="r" b="b"/>
              <a:pathLst>
                <a:path w="1806363" h="713837">
                  <a:moveTo>
                    <a:pt x="903181" y="0"/>
                  </a:moveTo>
                  <a:cubicBezTo>
                    <a:pt x="404368" y="0"/>
                    <a:pt x="0" y="159798"/>
                    <a:pt x="0" y="356918"/>
                  </a:cubicBezTo>
                  <a:cubicBezTo>
                    <a:pt x="0" y="554039"/>
                    <a:pt x="404368" y="713837"/>
                    <a:pt x="903181" y="713837"/>
                  </a:cubicBezTo>
                  <a:cubicBezTo>
                    <a:pt x="1401994" y="713837"/>
                    <a:pt x="1806363" y="554039"/>
                    <a:pt x="1806363" y="356918"/>
                  </a:cubicBezTo>
                  <a:cubicBezTo>
                    <a:pt x="1806363" y="159798"/>
                    <a:pt x="1401994" y="0"/>
                    <a:pt x="903181" y="0"/>
                  </a:cubicBezTo>
                  <a:close/>
                </a:path>
              </a:pathLst>
            </a:custGeom>
            <a:solidFill>
              <a:srgbClr val="003C78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169346" y="19297"/>
              <a:ext cx="1467670" cy="6276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3267295">
            <a:off x="441676" y="5315370"/>
            <a:ext cx="1784291" cy="504062"/>
          </a:xfrm>
          <a:custGeom>
            <a:avLst/>
            <a:gdLst/>
            <a:ahLst/>
            <a:cxnLst/>
            <a:rect l="l" t="t" r="r" b="b"/>
            <a:pathLst>
              <a:path w="1784291" h="504062">
                <a:moveTo>
                  <a:pt x="0" y="0"/>
                </a:moveTo>
                <a:lnTo>
                  <a:pt x="1784291" y="0"/>
                </a:lnTo>
                <a:lnTo>
                  <a:pt x="1784291" y="504062"/>
                </a:lnTo>
                <a:lnTo>
                  <a:pt x="0" y="50406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33821" y="1408743"/>
            <a:ext cx="15620357" cy="3473190"/>
          </a:xfrm>
          <a:custGeom>
            <a:avLst/>
            <a:gdLst/>
            <a:ahLst/>
            <a:cxnLst/>
            <a:rect l="l" t="t" r="r" b="b"/>
            <a:pathLst>
              <a:path w="15620357" h="3473190">
                <a:moveTo>
                  <a:pt x="0" y="0"/>
                </a:moveTo>
                <a:lnTo>
                  <a:pt x="15620358" y="0"/>
                </a:lnTo>
                <a:lnTo>
                  <a:pt x="15620358" y="3473190"/>
                </a:lnTo>
                <a:lnTo>
                  <a:pt x="0" y="347319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413187" y="6286901"/>
            <a:ext cx="2479330" cy="2613259"/>
          </a:xfrm>
          <a:custGeom>
            <a:avLst/>
            <a:gdLst/>
            <a:ahLst/>
            <a:cxnLst/>
            <a:rect l="l" t="t" r="r" b="b"/>
            <a:pathLst>
              <a:path w="2479330" h="2613259">
                <a:moveTo>
                  <a:pt x="0" y="0"/>
                </a:moveTo>
                <a:lnTo>
                  <a:pt x="2479329" y="0"/>
                </a:lnTo>
                <a:lnTo>
                  <a:pt x="2479329" y="2613259"/>
                </a:lnTo>
                <a:lnTo>
                  <a:pt x="0" y="261325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2477802" y="5356770"/>
            <a:ext cx="11708087" cy="606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900"/>
              </a:lnSpc>
              <a:spcBef>
                <a:spcPct val="0"/>
              </a:spcBef>
            </a:pPr>
            <a:r>
              <a:rPr lang="en-US" sz="3500" b="1" spc="210">
                <a:solidFill>
                  <a:srgbClr val="003C78"/>
                </a:solidFill>
                <a:latin typeface="Lato Bold"/>
                <a:ea typeface="Lato Bold"/>
                <a:cs typeface="Lato Bold"/>
                <a:sym typeface="Lato Bold"/>
              </a:rPr>
              <a:t>“Create a pleasant classroom climate” discrepancy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313748" y="6568841"/>
            <a:ext cx="4827268" cy="1844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  <a:spcBef>
                <a:spcPct val="0"/>
              </a:spcBef>
            </a:pPr>
            <a:r>
              <a:rPr lang="en-US" sz="3500" b="1" spc="245">
                <a:solidFill>
                  <a:srgbClr val="FFFFFF"/>
                </a:solidFill>
                <a:latin typeface="Lato Bold"/>
                <a:ea typeface="Lato Bold"/>
                <a:cs typeface="Lato Bold"/>
                <a:sym typeface="Lato Bold"/>
              </a:rPr>
              <a:t>Learning-for-exam motivation is dominant in Vietnam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480996" y="8852535"/>
            <a:ext cx="2492772" cy="405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399" spc="239">
                <a:solidFill>
                  <a:srgbClr val="003C78"/>
                </a:solidFill>
                <a:latin typeface="Lato"/>
                <a:ea typeface="Lato"/>
                <a:cs typeface="Lato"/>
                <a:sym typeface="Lato"/>
              </a:rPr>
              <a:t>(Nguyen, 2016)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088319" y="3769977"/>
            <a:ext cx="18554237" cy="5496191"/>
            <a:chOff x="0" y="0"/>
            <a:chExt cx="987726" cy="29258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87726" cy="292587"/>
            </a:xfrm>
            <a:custGeom>
              <a:avLst/>
              <a:gdLst/>
              <a:ahLst/>
              <a:cxnLst/>
              <a:rect l="l" t="t" r="r" b="b"/>
              <a:pathLst>
                <a:path w="987726" h="292587">
                  <a:moveTo>
                    <a:pt x="784526" y="0"/>
                  </a:moveTo>
                  <a:cubicBezTo>
                    <a:pt x="896751" y="0"/>
                    <a:pt x="987726" y="65498"/>
                    <a:pt x="987726" y="146294"/>
                  </a:cubicBezTo>
                  <a:cubicBezTo>
                    <a:pt x="987726" y="227089"/>
                    <a:pt x="896751" y="292587"/>
                    <a:pt x="784526" y="292587"/>
                  </a:cubicBezTo>
                  <a:lnTo>
                    <a:pt x="203200" y="292587"/>
                  </a:lnTo>
                  <a:cubicBezTo>
                    <a:pt x="90976" y="292587"/>
                    <a:pt x="0" y="227089"/>
                    <a:pt x="0" y="146294"/>
                  </a:cubicBezTo>
                  <a:cubicBezTo>
                    <a:pt x="0" y="65498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2F1F1">
                <a:alpha val="80000"/>
              </a:srgbClr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987726" cy="3402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057275" y="1124790"/>
            <a:ext cx="6218620" cy="2110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260"/>
              </a:lnSpc>
            </a:pPr>
            <a:r>
              <a:rPr lang="en-US" sz="5900" b="1" spc="295">
                <a:solidFill>
                  <a:srgbClr val="003C78"/>
                </a:solidFill>
                <a:latin typeface="Helios Extended Bold"/>
                <a:ea typeface="Helios Extended Bold"/>
                <a:cs typeface="Helios Extended Bold"/>
                <a:sym typeface="Helios Extended Bold"/>
              </a:rPr>
              <a:t>RESEARCH QUESTION 3</a:t>
            </a:r>
          </a:p>
        </p:txBody>
      </p:sp>
      <p:sp>
        <p:nvSpPr>
          <p:cNvPr id="6" name="AutoShape 6"/>
          <p:cNvSpPr/>
          <p:nvPr/>
        </p:nvSpPr>
        <p:spPr>
          <a:xfrm>
            <a:off x="1057275" y="6518072"/>
            <a:ext cx="0" cy="3768928"/>
          </a:xfrm>
          <a:prstGeom prst="line">
            <a:avLst/>
          </a:prstGeom>
          <a:ln w="57150" cap="flat">
            <a:solidFill>
              <a:srgbClr val="4E6E81"/>
            </a:solidFill>
            <a:prstDash val="sysDash"/>
            <a:headEnd type="none" w="sm" len="sm"/>
            <a:tailEnd type="none" w="sm" len="sm"/>
          </a:ln>
        </p:spPr>
      </p:sp>
      <p:grpSp>
        <p:nvGrpSpPr>
          <p:cNvPr id="7" name="Group 7"/>
          <p:cNvGrpSpPr/>
          <p:nvPr/>
        </p:nvGrpSpPr>
        <p:grpSpPr>
          <a:xfrm>
            <a:off x="17259300" y="1028700"/>
            <a:ext cx="248490" cy="248490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5552689" y="5698922"/>
            <a:ext cx="13625497" cy="1552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99"/>
              </a:lnSpc>
              <a:spcBef>
                <a:spcPct val="0"/>
              </a:spcBef>
            </a:pPr>
            <a:r>
              <a:rPr lang="en-US" sz="4499" spc="44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(3) What is the </a:t>
            </a:r>
            <a:r>
              <a:rPr lang="en-US" sz="4499" b="1" spc="449">
                <a:solidFill>
                  <a:srgbClr val="003C78"/>
                </a:solidFill>
                <a:latin typeface="Lato Bold"/>
                <a:ea typeface="Lato Bold"/>
                <a:cs typeface="Lato Bold"/>
                <a:sym typeface="Lato Bold"/>
              </a:rPr>
              <a:t>students’ level of motivation</a:t>
            </a:r>
            <a:r>
              <a:rPr lang="en-US" sz="4499" spc="44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 for learning English?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83641" y="1222906"/>
            <a:ext cx="11931226" cy="7841188"/>
          </a:xfrm>
          <a:custGeom>
            <a:avLst/>
            <a:gdLst/>
            <a:ahLst/>
            <a:cxnLst/>
            <a:rect l="l" t="t" r="r" b="b"/>
            <a:pathLst>
              <a:path w="11931226" h="7841188">
                <a:moveTo>
                  <a:pt x="0" y="0"/>
                </a:moveTo>
                <a:lnTo>
                  <a:pt x="11931226" y="0"/>
                </a:lnTo>
                <a:lnTo>
                  <a:pt x="11931226" y="7841188"/>
                </a:lnTo>
                <a:lnTo>
                  <a:pt x="0" y="784118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998460" flipV="1">
            <a:off x="11871041" y="724620"/>
            <a:ext cx="2152777" cy="608160"/>
          </a:xfrm>
          <a:custGeom>
            <a:avLst/>
            <a:gdLst/>
            <a:ahLst/>
            <a:cxnLst/>
            <a:rect l="l" t="t" r="r" b="b"/>
            <a:pathLst>
              <a:path w="2152777" h="608160">
                <a:moveTo>
                  <a:pt x="0" y="608160"/>
                </a:moveTo>
                <a:lnTo>
                  <a:pt x="2152777" y="608160"/>
                </a:lnTo>
                <a:lnTo>
                  <a:pt x="2152777" y="0"/>
                </a:lnTo>
                <a:lnTo>
                  <a:pt x="0" y="0"/>
                </a:lnTo>
                <a:lnTo>
                  <a:pt x="0" y="60816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2077214" y="2045913"/>
            <a:ext cx="6210786" cy="29806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34061" lvl="1" indent="-367031" algn="l">
              <a:lnSpc>
                <a:spcPts val="4760"/>
              </a:lnSpc>
              <a:buFont typeface="Arial"/>
              <a:buChar char="•"/>
            </a:pPr>
            <a:r>
              <a:rPr lang="en-US" sz="3400" b="1" spc="340">
                <a:solidFill>
                  <a:srgbClr val="000000"/>
                </a:solidFill>
                <a:latin typeface="Lato Bold"/>
                <a:ea typeface="Lato Bold"/>
                <a:cs typeface="Lato Bold"/>
                <a:sym typeface="Lato Bold"/>
              </a:rPr>
              <a:t>high</a:t>
            </a:r>
            <a:r>
              <a:rPr lang="en-US" sz="3400" spc="34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 level of motivation</a:t>
            </a:r>
          </a:p>
          <a:p>
            <a:pPr marL="734061" lvl="1" indent="-367031" algn="l">
              <a:lnSpc>
                <a:spcPts val="4760"/>
              </a:lnSpc>
              <a:buFont typeface="Arial"/>
              <a:buChar char="•"/>
            </a:pPr>
            <a:r>
              <a:rPr lang="en-US" sz="3400" spc="34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intrinsic and extrinsic motivation are </a:t>
            </a:r>
            <a:r>
              <a:rPr lang="en-US" sz="3400" b="1" spc="340">
                <a:solidFill>
                  <a:srgbClr val="000000"/>
                </a:solidFill>
                <a:latin typeface="Lato Bold"/>
                <a:ea typeface="Lato Bold"/>
                <a:cs typeface="Lato Bold"/>
                <a:sym typeface="Lato Bold"/>
              </a:rPr>
              <a:t>equally high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83641" y="1222906"/>
            <a:ext cx="11931226" cy="7841188"/>
          </a:xfrm>
          <a:custGeom>
            <a:avLst/>
            <a:gdLst/>
            <a:ahLst/>
            <a:cxnLst/>
            <a:rect l="l" t="t" r="r" b="b"/>
            <a:pathLst>
              <a:path w="11931226" h="7841188">
                <a:moveTo>
                  <a:pt x="0" y="0"/>
                </a:moveTo>
                <a:lnTo>
                  <a:pt x="11931226" y="0"/>
                </a:lnTo>
                <a:lnTo>
                  <a:pt x="11931226" y="7841188"/>
                </a:lnTo>
                <a:lnTo>
                  <a:pt x="0" y="784118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998460" flipV="1">
            <a:off x="11871041" y="724620"/>
            <a:ext cx="2152777" cy="608160"/>
          </a:xfrm>
          <a:custGeom>
            <a:avLst/>
            <a:gdLst/>
            <a:ahLst/>
            <a:cxnLst/>
            <a:rect l="l" t="t" r="r" b="b"/>
            <a:pathLst>
              <a:path w="2152777" h="608160">
                <a:moveTo>
                  <a:pt x="0" y="608160"/>
                </a:moveTo>
                <a:lnTo>
                  <a:pt x="2152777" y="608160"/>
                </a:lnTo>
                <a:lnTo>
                  <a:pt x="2152777" y="0"/>
                </a:lnTo>
                <a:lnTo>
                  <a:pt x="0" y="0"/>
                </a:lnTo>
                <a:lnTo>
                  <a:pt x="0" y="60816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2077214" y="2045913"/>
            <a:ext cx="6210786" cy="29806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34061" lvl="1" indent="-367031" algn="l">
              <a:lnSpc>
                <a:spcPts val="4760"/>
              </a:lnSpc>
              <a:buFont typeface="Arial"/>
              <a:buChar char="•"/>
            </a:pPr>
            <a:r>
              <a:rPr lang="en-US" sz="3400" b="1" spc="340">
                <a:solidFill>
                  <a:srgbClr val="000000"/>
                </a:solidFill>
                <a:latin typeface="Lato Bold"/>
                <a:ea typeface="Lato Bold"/>
                <a:cs typeface="Lato Bold"/>
                <a:sym typeface="Lato Bold"/>
              </a:rPr>
              <a:t>high</a:t>
            </a:r>
            <a:r>
              <a:rPr lang="en-US" sz="3400" spc="34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 level of motivation</a:t>
            </a:r>
          </a:p>
          <a:p>
            <a:pPr marL="734061" lvl="1" indent="-367031" algn="l">
              <a:lnSpc>
                <a:spcPts val="4760"/>
              </a:lnSpc>
              <a:buFont typeface="Arial"/>
              <a:buChar char="•"/>
            </a:pPr>
            <a:r>
              <a:rPr lang="en-US" sz="3400" spc="34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intrinsic and extrinsic motivation are </a:t>
            </a:r>
            <a:r>
              <a:rPr lang="en-US" sz="3400" b="1" spc="340">
                <a:solidFill>
                  <a:srgbClr val="000000"/>
                </a:solidFill>
                <a:latin typeface="Lato Bold"/>
                <a:ea typeface="Lato Bold"/>
                <a:cs typeface="Lato Bold"/>
                <a:sym typeface="Lato Bold"/>
              </a:rPr>
              <a:t>equally high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2314867" y="6404045"/>
            <a:ext cx="5973133" cy="1844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3500" b="1" spc="350">
                <a:solidFill>
                  <a:srgbClr val="003C78"/>
                </a:solidFill>
                <a:latin typeface="Lato Bold"/>
                <a:ea typeface="Lato Bold"/>
                <a:cs typeface="Lato Bold"/>
                <a:sym typeface="Lato Bold"/>
              </a:rPr>
              <a:t>Align with</a:t>
            </a:r>
            <a:r>
              <a:rPr lang="en-US" sz="3500" spc="350">
                <a:solidFill>
                  <a:srgbClr val="003C78"/>
                </a:solidFill>
                <a:latin typeface="Lato"/>
                <a:ea typeface="Lato"/>
                <a:cs typeface="Lato"/>
                <a:sym typeface="Lato"/>
              </a:rPr>
              <a:t> </a:t>
            </a:r>
          </a:p>
          <a:p>
            <a:pPr algn="ctr">
              <a:lnSpc>
                <a:spcPts val="4900"/>
              </a:lnSpc>
              <a:spcBef>
                <a:spcPct val="0"/>
              </a:spcBef>
            </a:pPr>
            <a:r>
              <a:rPr lang="en-US" sz="3500" spc="350">
                <a:solidFill>
                  <a:srgbClr val="003C78"/>
                </a:solidFill>
                <a:latin typeface="Lato"/>
                <a:ea typeface="Lato"/>
                <a:cs typeface="Lato"/>
                <a:sym typeface="Lato"/>
              </a:rPr>
              <a:t>Guilloteaux and Dörnyei (2008)’s study</a:t>
            </a:r>
          </a:p>
        </p:txBody>
      </p:sp>
      <p:sp>
        <p:nvSpPr>
          <p:cNvPr id="6" name="AutoShape 6"/>
          <p:cNvSpPr/>
          <p:nvPr/>
        </p:nvSpPr>
        <p:spPr>
          <a:xfrm>
            <a:off x="12314867" y="5820013"/>
            <a:ext cx="18288000" cy="0"/>
          </a:xfrm>
          <a:prstGeom prst="line">
            <a:avLst/>
          </a:prstGeom>
          <a:ln w="57150" cap="flat">
            <a:solidFill>
              <a:srgbClr val="003C78"/>
            </a:solidFill>
            <a:prstDash val="sysDash"/>
            <a:headEnd type="none" w="sm" len="sm"/>
            <a:tailEnd type="none" w="sm" len="sm"/>
          </a:ln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3775316" flipH="1">
            <a:off x="15943236" y="6333766"/>
            <a:ext cx="1784291" cy="504062"/>
          </a:xfrm>
          <a:custGeom>
            <a:avLst/>
            <a:gdLst/>
            <a:ahLst/>
            <a:cxnLst/>
            <a:rect l="l" t="t" r="r" b="b"/>
            <a:pathLst>
              <a:path w="1784291" h="504062">
                <a:moveTo>
                  <a:pt x="1784291" y="0"/>
                </a:moveTo>
                <a:lnTo>
                  <a:pt x="0" y="0"/>
                </a:lnTo>
                <a:lnTo>
                  <a:pt x="0" y="504063"/>
                </a:lnTo>
                <a:lnTo>
                  <a:pt x="1784291" y="504063"/>
                </a:lnTo>
                <a:lnTo>
                  <a:pt x="1784291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450889" y="1769839"/>
            <a:ext cx="13163352" cy="4432800"/>
          </a:xfrm>
          <a:custGeom>
            <a:avLst/>
            <a:gdLst/>
            <a:ahLst/>
            <a:cxnLst/>
            <a:rect l="l" t="t" r="r" b="b"/>
            <a:pathLst>
              <a:path w="13163352" h="4432800">
                <a:moveTo>
                  <a:pt x="0" y="0"/>
                </a:moveTo>
                <a:lnTo>
                  <a:pt x="13163352" y="0"/>
                </a:lnTo>
                <a:lnTo>
                  <a:pt x="13163352" y="4432801"/>
                </a:lnTo>
                <a:lnTo>
                  <a:pt x="0" y="443280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7157519" y="809085"/>
            <a:ext cx="9456722" cy="7473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5880"/>
              </a:lnSpc>
            </a:pPr>
            <a:r>
              <a:rPr lang="en-US" sz="4200" b="1" spc="210">
                <a:solidFill>
                  <a:srgbClr val="003C78"/>
                </a:solidFill>
                <a:latin typeface="Helios Extended Bold"/>
                <a:ea typeface="Helios Extended Bold"/>
                <a:cs typeface="Helios Extended Bold"/>
                <a:sym typeface="Helios Extended Bold"/>
              </a:rPr>
              <a:t>EXTRINSIC MOTIVATION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8395885" y="6519123"/>
            <a:ext cx="8218355" cy="1144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20"/>
              </a:lnSpc>
              <a:spcBef>
                <a:spcPct val="0"/>
              </a:spcBef>
            </a:pPr>
            <a:r>
              <a:rPr lang="en-US" sz="3300" b="1" spc="155">
                <a:solidFill>
                  <a:srgbClr val="000000"/>
                </a:solidFill>
                <a:latin typeface="Lato Bold"/>
                <a:ea typeface="Lato Bold"/>
                <a:cs typeface="Lato Bold"/>
                <a:sym typeface="Lato Bold"/>
              </a:rPr>
              <a:t>Extrinsic motivation - external regulation</a:t>
            </a:r>
            <a:r>
              <a:rPr lang="en-US" sz="3300" spc="155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 was the highest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788864" y="1411311"/>
            <a:ext cx="10810840" cy="35496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3999"/>
              </a:lnSpc>
            </a:pPr>
            <a:r>
              <a:rPr lang="en-US" sz="9999" b="1" spc="499">
                <a:solidFill>
                  <a:srgbClr val="000000"/>
                </a:solidFill>
                <a:latin typeface="Helios Extended Bold"/>
                <a:ea typeface="Helios Extended Bold"/>
                <a:cs typeface="Helios Extended Bold"/>
                <a:sym typeface="Helios Extended Bold"/>
              </a:rPr>
              <a:t>LITERATURE REVIEW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6304725" y="5669692"/>
            <a:ext cx="10954575" cy="1880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36320" lvl="1" indent="-518160" algn="l">
              <a:lnSpc>
                <a:spcPts val="7680"/>
              </a:lnSpc>
              <a:buFont typeface="Arial"/>
              <a:buChar char="•"/>
            </a:pPr>
            <a:r>
              <a:rPr lang="en-US" sz="4800" spc="48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MOTIVATION</a:t>
            </a:r>
          </a:p>
          <a:p>
            <a:pPr marL="1036320" lvl="1" indent="-518160" algn="l">
              <a:lnSpc>
                <a:spcPts val="7680"/>
              </a:lnSpc>
              <a:buFont typeface="Arial"/>
              <a:buChar char="•"/>
            </a:pPr>
            <a:r>
              <a:rPr lang="en-US" sz="4800" spc="48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MOTIVATIONAL STRATEGIES</a:t>
            </a:r>
          </a:p>
        </p:txBody>
      </p:sp>
      <p:sp>
        <p:nvSpPr>
          <p:cNvPr id="4" name="AutoShape 4"/>
          <p:cNvSpPr/>
          <p:nvPr/>
        </p:nvSpPr>
        <p:spPr>
          <a:xfrm>
            <a:off x="550043" y="0"/>
            <a:ext cx="0" cy="3768928"/>
          </a:xfrm>
          <a:prstGeom prst="line">
            <a:avLst/>
          </a:prstGeom>
          <a:ln w="57150" cap="flat">
            <a:solidFill>
              <a:srgbClr val="4E6E81"/>
            </a:solidFill>
            <a:prstDash val="sysDash"/>
            <a:headEnd type="none" w="sm" len="sm"/>
            <a:tailEnd type="none" w="sm" len="sm"/>
          </a:ln>
        </p:spPr>
      </p:sp>
      <p:grpSp>
        <p:nvGrpSpPr>
          <p:cNvPr id="5" name="Group 5"/>
          <p:cNvGrpSpPr/>
          <p:nvPr/>
        </p:nvGrpSpPr>
        <p:grpSpPr>
          <a:xfrm>
            <a:off x="17010810" y="9258300"/>
            <a:ext cx="248490" cy="248490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028700" y="-1952625"/>
            <a:ext cx="4701269" cy="141668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12000"/>
              </a:lnSpc>
            </a:pPr>
            <a:r>
              <a:rPr lang="en-US" sz="80000" b="1" spc="4000">
                <a:solidFill>
                  <a:srgbClr val="003C78"/>
                </a:solidFill>
                <a:latin typeface="Helios Extended Bold"/>
                <a:ea typeface="Helios Extended Bold"/>
                <a:cs typeface="Helios Extended Bold"/>
                <a:sym typeface="Helios Extended Bold"/>
              </a:rPr>
              <a:t>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3775316" flipH="1">
            <a:off x="15943236" y="6333766"/>
            <a:ext cx="1784291" cy="504062"/>
          </a:xfrm>
          <a:custGeom>
            <a:avLst/>
            <a:gdLst/>
            <a:ahLst/>
            <a:cxnLst/>
            <a:rect l="l" t="t" r="r" b="b"/>
            <a:pathLst>
              <a:path w="1784291" h="504062">
                <a:moveTo>
                  <a:pt x="1784291" y="0"/>
                </a:moveTo>
                <a:lnTo>
                  <a:pt x="0" y="0"/>
                </a:lnTo>
                <a:lnTo>
                  <a:pt x="0" y="504063"/>
                </a:lnTo>
                <a:lnTo>
                  <a:pt x="1784291" y="504063"/>
                </a:lnTo>
                <a:lnTo>
                  <a:pt x="1784291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3757153" flipH="1">
            <a:off x="16238945" y="8102642"/>
            <a:ext cx="1192872" cy="336986"/>
          </a:xfrm>
          <a:custGeom>
            <a:avLst/>
            <a:gdLst/>
            <a:ahLst/>
            <a:cxnLst/>
            <a:rect l="l" t="t" r="r" b="b"/>
            <a:pathLst>
              <a:path w="1192872" h="336986">
                <a:moveTo>
                  <a:pt x="1192872" y="0"/>
                </a:moveTo>
                <a:lnTo>
                  <a:pt x="0" y="0"/>
                </a:lnTo>
                <a:lnTo>
                  <a:pt x="0" y="336986"/>
                </a:lnTo>
                <a:lnTo>
                  <a:pt x="1192872" y="336986"/>
                </a:lnTo>
                <a:lnTo>
                  <a:pt x="119287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450889" y="1769839"/>
            <a:ext cx="13163352" cy="4432800"/>
          </a:xfrm>
          <a:custGeom>
            <a:avLst/>
            <a:gdLst/>
            <a:ahLst/>
            <a:cxnLst/>
            <a:rect l="l" t="t" r="r" b="b"/>
            <a:pathLst>
              <a:path w="13163352" h="4432800">
                <a:moveTo>
                  <a:pt x="0" y="0"/>
                </a:moveTo>
                <a:lnTo>
                  <a:pt x="13163352" y="0"/>
                </a:lnTo>
                <a:lnTo>
                  <a:pt x="13163352" y="4432801"/>
                </a:lnTo>
                <a:lnTo>
                  <a:pt x="0" y="443280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1982688" y="6963137"/>
            <a:ext cx="5174831" cy="2133387"/>
            <a:chOff x="0" y="0"/>
            <a:chExt cx="1362918" cy="56188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362918" cy="561880"/>
            </a:xfrm>
            <a:custGeom>
              <a:avLst/>
              <a:gdLst/>
              <a:ahLst/>
              <a:cxnLst/>
              <a:rect l="l" t="t" r="r" b="b"/>
              <a:pathLst>
                <a:path w="1362918" h="561880">
                  <a:moveTo>
                    <a:pt x="681459" y="0"/>
                  </a:moveTo>
                  <a:cubicBezTo>
                    <a:pt x="305100" y="0"/>
                    <a:pt x="0" y="125781"/>
                    <a:pt x="0" y="280940"/>
                  </a:cubicBezTo>
                  <a:cubicBezTo>
                    <a:pt x="0" y="436099"/>
                    <a:pt x="305100" y="561880"/>
                    <a:pt x="681459" y="561880"/>
                  </a:cubicBezTo>
                  <a:cubicBezTo>
                    <a:pt x="1057819" y="561880"/>
                    <a:pt x="1362918" y="436099"/>
                    <a:pt x="1362918" y="280940"/>
                  </a:cubicBezTo>
                  <a:cubicBezTo>
                    <a:pt x="1362918" y="125781"/>
                    <a:pt x="1057819" y="0"/>
                    <a:pt x="681459" y="0"/>
                  </a:cubicBezTo>
                  <a:close/>
                </a:path>
              </a:pathLst>
            </a:custGeom>
            <a:solidFill>
              <a:srgbClr val="003C78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127774" y="5051"/>
              <a:ext cx="1107371" cy="5041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0" y="4752563"/>
            <a:ext cx="2492541" cy="2720373"/>
          </a:xfrm>
          <a:custGeom>
            <a:avLst/>
            <a:gdLst/>
            <a:ahLst/>
            <a:cxnLst/>
            <a:rect l="l" t="t" r="r" b="b"/>
            <a:pathLst>
              <a:path w="2492541" h="2720373">
                <a:moveTo>
                  <a:pt x="0" y="0"/>
                </a:moveTo>
                <a:lnTo>
                  <a:pt x="2492541" y="0"/>
                </a:lnTo>
                <a:lnTo>
                  <a:pt x="2492541" y="2720372"/>
                </a:lnTo>
                <a:lnTo>
                  <a:pt x="0" y="27203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7157519" y="809085"/>
            <a:ext cx="9456722" cy="7473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5880"/>
              </a:lnSpc>
            </a:pPr>
            <a:r>
              <a:rPr lang="en-US" sz="4200" b="1" spc="210">
                <a:solidFill>
                  <a:srgbClr val="003C78"/>
                </a:solidFill>
                <a:latin typeface="Helios Extended Bold"/>
                <a:ea typeface="Helios Extended Bold"/>
                <a:cs typeface="Helios Extended Bold"/>
                <a:sym typeface="Helios Extended Bold"/>
              </a:rPr>
              <a:t>EXTRINSIC MOTIVATION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395885" y="6519123"/>
            <a:ext cx="8218355" cy="1144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20"/>
              </a:lnSpc>
              <a:spcBef>
                <a:spcPct val="0"/>
              </a:spcBef>
            </a:pPr>
            <a:r>
              <a:rPr lang="en-US" sz="3300" b="1" spc="155">
                <a:solidFill>
                  <a:srgbClr val="000000"/>
                </a:solidFill>
                <a:latin typeface="Lato Bold"/>
                <a:ea typeface="Lato Bold"/>
                <a:cs typeface="Lato Bold"/>
                <a:sym typeface="Lato Bold"/>
              </a:rPr>
              <a:t>Extrinsic motivation - external regulation</a:t>
            </a:r>
            <a:r>
              <a:rPr lang="en-US" sz="3300" spc="155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 was the highest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144000" y="8115302"/>
            <a:ext cx="7382943" cy="1725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20"/>
              </a:lnSpc>
              <a:spcBef>
                <a:spcPct val="0"/>
              </a:spcBef>
            </a:pPr>
            <a:r>
              <a:rPr lang="en-US" sz="3300" spc="33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Students' motivation to learn English was </a:t>
            </a:r>
            <a:r>
              <a:rPr lang="en-US" sz="3300" b="1" spc="330">
                <a:solidFill>
                  <a:srgbClr val="000000"/>
                </a:solidFill>
                <a:latin typeface="Lato Bold"/>
                <a:ea typeface="Lato Bold"/>
                <a:cs typeface="Lato Bold"/>
                <a:sym typeface="Lato Bold"/>
              </a:rPr>
              <a:t>more</a:t>
            </a:r>
            <a:r>
              <a:rPr lang="en-US" sz="3300" spc="33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3300" b="1" spc="330">
                <a:solidFill>
                  <a:srgbClr val="000000"/>
                </a:solidFill>
                <a:latin typeface="Lato Bold"/>
                <a:ea typeface="Lato Bold"/>
                <a:cs typeface="Lato Bold"/>
                <a:sym typeface="Lato Bold"/>
              </a:rPr>
              <a:t>influenced by external factors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292964" y="7406260"/>
            <a:ext cx="4554280" cy="1180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60"/>
              </a:lnSpc>
              <a:spcBef>
                <a:spcPct val="0"/>
              </a:spcBef>
            </a:pPr>
            <a:r>
              <a:rPr lang="en-US" sz="3400" b="1" spc="136">
                <a:solidFill>
                  <a:srgbClr val="FFFFFF"/>
                </a:solidFill>
                <a:latin typeface="Lato Bold"/>
                <a:ea typeface="Lato Bold"/>
                <a:cs typeface="Lato Bold"/>
                <a:sym typeface="Lato Bold"/>
              </a:rPr>
              <a:t>learn to attain higher achievements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2292964" y="9173368"/>
            <a:ext cx="4582120" cy="405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399" spc="239">
                <a:solidFill>
                  <a:srgbClr val="003C78"/>
                </a:solidFill>
                <a:latin typeface="Lato"/>
                <a:ea typeface="Lato"/>
                <a:cs typeface="Lato"/>
                <a:sym typeface="Lato"/>
              </a:rPr>
              <a:t>(Nguyen, 2019; Dang, 2021)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752410" y="2017051"/>
            <a:ext cx="13160671" cy="4397493"/>
          </a:xfrm>
          <a:custGeom>
            <a:avLst/>
            <a:gdLst/>
            <a:ahLst/>
            <a:cxnLst/>
            <a:rect l="l" t="t" r="r" b="b"/>
            <a:pathLst>
              <a:path w="13160671" h="4397493">
                <a:moveTo>
                  <a:pt x="0" y="0"/>
                </a:moveTo>
                <a:lnTo>
                  <a:pt x="13160671" y="0"/>
                </a:lnTo>
                <a:lnTo>
                  <a:pt x="13160671" y="4397493"/>
                </a:lnTo>
                <a:lnTo>
                  <a:pt x="0" y="439749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3267295">
            <a:off x="543960" y="6410461"/>
            <a:ext cx="1784291" cy="504062"/>
          </a:xfrm>
          <a:custGeom>
            <a:avLst/>
            <a:gdLst/>
            <a:ahLst/>
            <a:cxnLst/>
            <a:rect l="l" t="t" r="r" b="b"/>
            <a:pathLst>
              <a:path w="1784291" h="504062">
                <a:moveTo>
                  <a:pt x="0" y="0"/>
                </a:moveTo>
                <a:lnTo>
                  <a:pt x="1784291" y="0"/>
                </a:lnTo>
                <a:lnTo>
                  <a:pt x="1784291" y="504062"/>
                </a:lnTo>
                <a:lnTo>
                  <a:pt x="0" y="50406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2439458" y="8077835"/>
            <a:ext cx="15290105" cy="1780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spc="33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Ss may </a:t>
            </a:r>
            <a:r>
              <a:rPr lang="en-US" sz="3399" b="1" spc="339">
                <a:solidFill>
                  <a:srgbClr val="000000"/>
                </a:solidFill>
                <a:latin typeface="Lato Bold"/>
                <a:ea typeface="Lato Bold"/>
                <a:cs typeface="Lato Bold"/>
                <a:sym typeface="Lato Bold"/>
              </a:rPr>
              <a:t>ask questions, explore topics beyond the curriculum, and make connections between different areas of knowledge</a:t>
            </a:r>
            <a:r>
              <a:rPr lang="en-US" sz="3399" spc="33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 </a:t>
            </a:r>
          </a:p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 spc="33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(Ryan &amp; Deci, 2000; Froiland &amp; Worrell, 2016)</a:t>
            </a:r>
          </a:p>
        </p:txBody>
      </p:sp>
      <p:sp>
        <p:nvSpPr>
          <p:cNvPr id="5" name="Freeform 5"/>
          <p:cNvSpPr/>
          <p:nvPr/>
        </p:nvSpPr>
        <p:spPr>
          <a:xfrm rot="3267295">
            <a:off x="1563380" y="8449490"/>
            <a:ext cx="1192872" cy="336986"/>
          </a:xfrm>
          <a:custGeom>
            <a:avLst/>
            <a:gdLst/>
            <a:ahLst/>
            <a:cxnLst/>
            <a:rect l="l" t="t" r="r" b="b"/>
            <a:pathLst>
              <a:path w="1192872" h="336986">
                <a:moveTo>
                  <a:pt x="0" y="0"/>
                </a:moveTo>
                <a:lnTo>
                  <a:pt x="1192872" y="0"/>
                </a:lnTo>
                <a:lnTo>
                  <a:pt x="1192872" y="336986"/>
                </a:lnTo>
                <a:lnTo>
                  <a:pt x="0" y="33698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132156" y="5358743"/>
            <a:ext cx="2655922" cy="2675992"/>
          </a:xfrm>
          <a:custGeom>
            <a:avLst/>
            <a:gdLst/>
            <a:ahLst/>
            <a:cxnLst/>
            <a:rect l="l" t="t" r="r" b="b"/>
            <a:pathLst>
              <a:path w="2655922" h="2675992">
                <a:moveTo>
                  <a:pt x="0" y="0"/>
                </a:moveTo>
                <a:lnTo>
                  <a:pt x="2655922" y="0"/>
                </a:lnTo>
                <a:lnTo>
                  <a:pt x="2655922" y="2675993"/>
                </a:lnTo>
                <a:lnTo>
                  <a:pt x="0" y="267599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2134855" y="6954520"/>
            <a:ext cx="10762556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 b="1" spc="339">
                <a:solidFill>
                  <a:srgbClr val="000000"/>
                </a:solidFill>
                <a:latin typeface="Lato Bold"/>
                <a:ea typeface="Lato Bold"/>
                <a:cs typeface="Lato Bold"/>
                <a:sym typeface="Lato Bold"/>
              </a:rPr>
              <a:t>Intrinsic motivation - to know</a:t>
            </a:r>
            <a:r>
              <a:rPr lang="en-US" sz="3399" spc="33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 was the highest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752410" y="885051"/>
            <a:ext cx="9456722" cy="7473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880"/>
              </a:lnSpc>
            </a:pPr>
            <a:r>
              <a:rPr lang="en-US" sz="4200" b="1" spc="210">
                <a:solidFill>
                  <a:srgbClr val="003C78"/>
                </a:solidFill>
                <a:latin typeface="Helios Extended Bold"/>
                <a:ea typeface="Helios Extended Bold"/>
                <a:cs typeface="Helios Extended Bold"/>
                <a:sym typeface="Helios Extended Bold"/>
              </a:rPr>
              <a:t>INTRINSIC MOTIVATION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088319" y="3769977"/>
            <a:ext cx="18554237" cy="5496191"/>
            <a:chOff x="0" y="0"/>
            <a:chExt cx="987726" cy="29258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87726" cy="292587"/>
            </a:xfrm>
            <a:custGeom>
              <a:avLst/>
              <a:gdLst/>
              <a:ahLst/>
              <a:cxnLst/>
              <a:rect l="l" t="t" r="r" b="b"/>
              <a:pathLst>
                <a:path w="987726" h="292587">
                  <a:moveTo>
                    <a:pt x="784526" y="0"/>
                  </a:moveTo>
                  <a:cubicBezTo>
                    <a:pt x="896751" y="0"/>
                    <a:pt x="987726" y="65498"/>
                    <a:pt x="987726" y="146294"/>
                  </a:cubicBezTo>
                  <a:cubicBezTo>
                    <a:pt x="987726" y="227089"/>
                    <a:pt x="896751" y="292587"/>
                    <a:pt x="784526" y="292587"/>
                  </a:cubicBezTo>
                  <a:lnTo>
                    <a:pt x="203200" y="292587"/>
                  </a:lnTo>
                  <a:cubicBezTo>
                    <a:pt x="90976" y="292587"/>
                    <a:pt x="0" y="227089"/>
                    <a:pt x="0" y="146294"/>
                  </a:cubicBezTo>
                  <a:cubicBezTo>
                    <a:pt x="0" y="65498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2F1F1">
                <a:alpha val="80000"/>
              </a:srgbClr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987726" cy="3402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057275" y="1124790"/>
            <a:ext cx="6218620" cy="2110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260"/>
              </a:lnSpc>
            </a:pPr>
            <a:r>
              <a:rPr lang="en-US" sz="5900" b="1" spc="295">
                <a:solidFill>
                  <a:srgbClr val="003C78"/>
                </a:solidFill>
                <a:latin typeface="Helios Extended Bold"/>
                <a:ea typeface="Helios Extended Bold"/>
                <a:cs typeface="Helios Extended Bold"/>
                <a:sym typeface="Helios Extended Bold"/>
              </a:rPr>
              <a:t>RESEARCH QUESTION 4</a:t>
            </a:r>
          </a:p>
        </p:txBody>
      </p:sp>
      <p:sp>
        <p:nvSpPr>
          <p:cNvPr id="6" name="AutoShape 6"/>
          <p:cNvSpPr/>
          <p:nvPr/>
        </p:nvSpPr>
        <p:spPr>
          <a:xfrm>
            <a:off x="1057275" y="6518072"/>
            <a:ext cx="0" cy="3768928"/>
          </a:xfrm>
          <a:prstGeom prst="line">
            <a:avLst/>
          </a:prstGeom>
          <a:ln w="57150" cap="flat">
            <a:solidFill>
              <a:srgbClr val="4E6E81"/>
            </a:solidFill>
            <a:prstDash val="sysDash"/>
            <a:headEnd type="none" w="sm" len="sm"/>
            <a:tailEnd type="none" w="sm" len="sm"/>
          </a:ln>
        </p:spPr>
      </p:sp>
      <p:grpSp>
        <p:nvGrpSpPr>
          <p:cNvPr id="7" name="Group 7"/>
          <p:cNvGrpSpPr/>
          <p:nvPr/>
        </p:nvGrpSpPr>
        <p:grpSpPr>
          <a:xfrm>
            <a:off x="17259300" y="1028700"/>
            <a:ext cx="248490" cy="248490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4662503" y="5303634"/>
            <a:ext cx="13625497" cy="2343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99"/>
              </a:lnSpc>
              <a:spcBef>
                <a:spcPct val="0"/>
              </a:spcBef>
            </a:pPr>
            <a:r>
              <a:rPr lang="en-US" sz="4499" spc="44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(4) Is there any </a:t>
            </a:r>
            <a:r>
              <a:rPr lang="en-US" sz="4499" b="1" spc="449">
                <a:solidFill>
                  <a:srgbClr val="003C78"/>
                </a:solidFill>
                <a:latin typeface="Lato Bold"/>
                <a:ea typeface="Lato Bold"/>
                <a:cs typeface="Lato Bold"/>
                <a:sym typeface="Lato Bold"/>
              </a:rPr>
              <a:t>relationship</a:t>
            </a:r>
            <a:r>
              <a:rPr lang="en-US" sz="4499" spc="44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 between students’ </a:t>
            </a:r>
            <a:r>
              <a:rPr lang="en-US" sz="4499" b="1" spc="449">
                <a:solidFill>
                  <a:srgbClr val="003C78"/>
                </a:solidFill>
                <a:latin typeface="Lato Bold"/>
                <a:ea typeface="Lato Bold"/>
                <a:cs typeface="Lato Bold"/>
                <a:sym typeface="Lato Bold"/>
              </a:rPr>
              <a:t>motivation and the motivational strategies</a:t>
            </a:r>
            <a:r>
              <a:rPr lang="en-US" sz="4499" spc="44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 used by the teachers?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9265088" flipH="1">
            <a:off x="12152133" y="870634"/>
            <a:ext cx="1784291" cy="504062"/>
          </a:xfrm>
          <a:custGeom>
            <a:avLst/>
            <a:gdLst/>
            <a:ahLst/>
            <a:cxnLst/>
            <a:rect l="l" t="t" r="r" b="b"/>
            <a:pathLst>
              <a:path w="1784291" h="504062">
                <a:moveTo>
                  <a:pt x="1784291" y="0"/>
                </a:moveTo>
                <a:lnTo>
                  <a:pt x="0" y="0"/>
                </a:lnTo>
                <a:lnTo>
                  <a:pt x="0" y="504062"/>
                </a:lnTo>
                <a:lnTo>
                  <a:pt x="1784291" y="504062"/>
                </a:lnTo>
                <a:lnTo>
                  <a:pt x="1784291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1781302" y="1903024"/>
            <a:ext cx="6506698" cy="1180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60"/>
              </a:lnSpc>
              <a:spcBef>
                <a:spcPct val="0"/>
              </a:spcBef>
            </a:pPr>
            <a:r>
              <a:rPr lang="en-US" sz="3400" spc="34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a </a:t>
            </a:r>
            <a:r>
              <a:rPr lang="en-US" sz="3400" b="1" spc="340">
                <a:solidFill>
                  <a:srgbClr val="000000"/>
                </a:solidFill>
                <a:latin typeface="Lato Bold"/>
                <a:ea typeface="Lato Bold"/>
                <a:cs typeface="Lato Bold"/>
                <a:sym typeface="Lato Bold"/>
              </a:rPr>
              <a:t>positive significant</a:t>
            </a:r>
            <a:r>
              <a:rPr lang="en-US" sz="3400" spc="34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 relationship</a:t>
            </a:r>
          </a:p>
        </p:txBody>
      </p:sp>
      <p:sp>
        <p:nvSpPr>
          <p:cNvPr id="4" name="Freeform 4"/>
          <p:cNvSpPr/>
          <p:nvPr/>
        </p:nvSpPr>
        <p:spPr>
          <a:xfrm rot="-9265088" flipH="1">
            <a:off x="12152133" y="3209530"/>
            <a:ext cx="1784291" cy="504062"/>
          </a:xfrm>
          <a:custGeom>
            <a:avLst/>
            <a:gdLst/>
            <a:ahLst/>
            <a:cxnLst/>
            <a:rect l="l" t="t" r="r" b="b"/>
            <a:pathLst>
              <a:path w="1784291" h="504062">
                <a:moveTo>
                  <a:pt x="1784291" y="0"/>
                </a:moveTo>
                <a:lnTo>
                  <a:pt x="0" y="0"/>
                </a:lnTo>
                <a:lnTo>
                  <a:pt x="0" y="504062"/>
                </a:lnTo>
                <a:lnTo>
                  <a:pt x="1784291" y="504062"/>
                </a:lnTo>
                <a:lnTo>
                  <a:pt x="1784291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465958" y="510112"/>
            <a:ext cx="11315344" cy="9302519"/>
          </a:xfrm>
          <a:custGeom>
            <a:avLst/>
            <a:gdLst/>
            <a:ahLst/>
            <a:cxnLst/>
            <a:rect l="l" t="t" r="r" b="b"/>
            <a:pathLst>
              <a:path w="11315344" h="9302519">
                <a:moveTo>
                  <a:pt x="0" y="0"/>
                </a:moveTo>
                <a:lnTo>
                  <a:pt x="11315344" y="0"/>
                </a:lnTo>
                <a:lnTo>
                  <a:pt x="11315344" y="9302519"/>
                </a:lnTo>
                <a:lnTo>
                  <a:pt x="0" y="930251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1546821" y="4245564"/>
            <a:ext cx="6741179" cy="1180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34061" lvl="1" indent="-367031" algn="l">
              <a:lnSpc>
                <a:spcPts val="4760"/>
              </a:lnSpc>
              <a:buFont typeface="Arial"/>
              <a:buChar char="•"/>
            </a:pPr>
            <a:r>
              <a:rPr lang="en-US" sz="3400" spc="261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Create a pleasant classroom climate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1546821" y="5966340"/>
            <a:ext cx="6741179" cy="1780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34061" lvl="1" indent="-367031" algn="l">
              <a:lnSpc>
                <a:spcPts val="4760"/>
              </a:lnSpc>
              <a:buFont typeface="Arial"/>
              <a:buChar char="•"/>
            </a:pPr>
            <a:r>
              <a:rPr lang="en-US" sz="3400" spc="261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Make the learning tasks stimulating and present tasks properly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1546821" y="8934768"/>
            <a:ext cx="6741179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34061" lvl="1" indent="-367031" algn="l">
              <a:lnSpc>
                <a:spcPts val="4760"/>
              </a:lnSpc>
              <a:buFont typeface="Arial"/>
              <a:buChar char="•"/>
            </a:pPr>
            <a:r>
              <a:rPr lang="en-US" sz="3400" spc="261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Promote learner autonomy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9265088" flipH="1">
            <a:off x="12152133" y="870634"/>
            <a:ext cx="1784291" cy="504062"/>
          </a:xfrm>
          <a:custGeom>
            <a:avLst/>
            <a:gdLst/>
            <a:ahLst/>
            <a:cxnLst/>
            <a:rect l="l" t="t" r="r" b="b"/>
            <a:pathLst>
              <a:path w="1784291" h="504062">
                <a:moveTo>
                  <a:pt x="1784291" y="0"/>
                </a:moveTo>
                <a:lnTo>
                  <a:pt x="0" y="0"/>
                </a:lnTo>
                <a:lnTo>
                  <a:pt x="0" y="504062"/>
                </a:lnTo>
                <a:lnTo>
                  <a:pt x="1784291" y="504062"/>
                </a:lnTo>
                <a:lnTo>
                  <a:pt x="1784291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1781302" y="1903024"/>
            <a:ext cx="6506698" cy="1180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60"/>
              </a:lnSpc>
              <a:spcBef>
                <a:spcPct val="0"/>
              </a:spcBef>
            </a:pPr>
            <a:r>
              <a:rPr lang="en-US" sz="3400" spc="34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a </a:t>
            </a:r>
            <a:r>
              <a:rPr lang="en-US" sz="3400" b="1" spc="340">
                <a:solidFill>
                  <a:srgbClr val="000000"/>
                </a:solidFill>
                <a:latin typeface="Lato Bold"/>
                <a:ea typeface="Lato Bold"/>
                <a:cs typeface="Lato Bold"/>
                <a:sym typeface="Lato Bold"/>
              </a:rPr>
              <a:t>positive significant</a:t>
            </a:r>
            <a:r>
              <a:rPr lang="en-US" sz="3400" spc="34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 relationship</a:t>
            </a:r>
          </a:p>
        </p:txBody>
      </p:sp>
      <p:sp>
        <p:nvSpPr>
          <p:cNvPr id="4" name="Freeform 4"/>
          <p:cNvSpPr/>
          <p:nvPr/>
        </p:nvSpPr>
        <p:spPr>
          <a:xfrm rot="-9265088" flipH="1">
            <a:off x="12152133" y="3209530"/>
            <a:ext cx="1784291" cy="504062"/>
          </a:xfrm>
          <a:custGeom>
            <a:avLst/>
            <a:gdLst/>
            <a:ahLst/>
            <a:cxnLst/>
            <a:rect l="l" t="t" r="r" b="b"/>
            <a:pathLst>
              <a:path w="1784291" h="504062">
                <a:moveTo>
                  <a:pt x="1784291" y="0"/>
                </a:moveTo>
                <a:lnTo>
                  <a:pt x="0" y="0"/>
                </a:lnTo>
                <a:lnTo>
                  <a:pt x="0" y="504062"/>
                </a:lnTo>
                <a:lnTo>
                  <a:pt x="1784291" y="504062"/>
                </a:lnTo>
                <a:lnTo>
                  <a:pt x="1784291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652554" y="3600450"/>
            <a:ext cx="10533787" cy="3086100"/>
            <a:chOff x="0" y="0"/>
            <a:chExt cx="2774331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774331" cy="812800"/>
            </a:xfrm>
            <a:custGeom>
              <a:avLst/>
              <a:gdLst/>
              <a:ahLst/>
              <a:cxnLst/>
              <a:rect l="l" t="t" r="r" b="b"/>
              <a:pathLst>
                <a:path w="2774331" h="812800">
                  <a:moveTo>
                    <a:pt x="0" y="0"/>
                  </a:moveTo>
                  <a:lnTo>
                    <a:pt x="2774331" y="0"/>
                  </a:lnTo>
                  <a:lnTo>
                    <a:pt x="2774331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47625" cap="sq">
              <a:solidFill>
                <a:srgbClr val="003C78"/>
              </a:solidFill>
              <a:prstDash val="dash"/>
              <a:miter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2774331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028700" y="3873500"/>
            <a:ext cx="9861198" cy="2463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  <a:spcBef>
                <a:spcPct val="0"/>
              </a:spcBef>
            </a:pPr>
            <a:r>
              <a:rPr lang="en-US" sz="3500" b="1" spc="350">
                <a:solidFill>
                  <a:srgbClr val="003C78"/>
                </a:solidFill>
                <a:latin typeface="Lato Bold"/>
                <a:ea typeface="Lato Bold"/>
                <a:cs typeface="Lato Bold"/>
                <a:sym typeface="Lato Bold"/>
              </a:rPr>
              <a:t>Align with other studies</a:t>
            </a:r>
            <a:r>
              <a:rPr lang="en-US" sz="3500" spc="350">
                <a:solidFill>
                  <a:srgbClr val="003C78"/>
                </a:solidFill>
                <a:latin typeface="Lato"/>
                <a:ea typeface="Lato"/>
                <a:cs typeface="Lato"/>
                <a:sym typeface="Lato"/>
              </a:rPr>
              <a:t> (Guilloteaux &amp; Dörnyei, 2008; Papi &amp; Abdollahzaleh, 2012; Moskovsky et al., 2013; McEown &amp; Takeuchi, 2014; Alrabai, 2016)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1664062" y="4279536"/>
            <a:ext cx="6741179" cy="1180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34061" lvl="1" indent="-367031" algn="l">
              <a:lnSpc>
                <a:spcPts val="4760"/>
              </a:lnSpc>
              <a:buFont typeface="Arial"/>
              <a:buChar char="•"/>
            </a:pPr>
            <a:r>
              <a:rPr lang="en-US" sz="3400" spc="261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Created a pleasant classroom climate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1664062" y="5966340"/>
            <a:ext cx="6741179" cy="1780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34061" lvl="1" indent="-367031" algn="l">
              <a:lnSpc>
                <a:spcPts val="4760"/>
              </a:lnSpc>
              <a:buFont typeface="Arial"/>
              <a:buChar char="•"/>
            </a:pPr>
            <a:r>
              <a:rPr lang="en-US" sz="3400" spc="261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Make the learning tasks stimulating and present tasks properly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1546821" y="8934768"/>
            <a:ext cx="6741179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34061" lvl="1" indent="-367031" algn="l">
              <a:lnSpc>
                <a:spcPts val="4760"/>
              </a:lnSpc>
              <a:buFont typeface="Arial"/>
              <a:buChar char="•"/>
            </a:pPr>
            <a:r>
              <a:rPr lang="en-US" sz="3400" spc="261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Promote learner autonomy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823232" y="3930647"/>
            <a:ext cx="10810840" cy="16827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3299"/>
              </a:lnSpc>
            </a:pPr>
            <a:r>
              <a:rPr lang="en-US" sz="9499" b="1" spc="474">
                <a:solidFill>
                  <a:srgbClr val="000000"/>
                </a:solidFill>
                <a:latin typeface="Helios Extended Bold"/>
                <a:ea typeface="Helios Extended Bold"/>
                <a:cs typeface="Helios Extended Bold"/>
                <a:sym typeface="Helios Extended Bold"/>
              </a:rPr>
              <a:t>CONCLUSION</a:t>
            </a:r>
          </a:p>
        </p:txBody>
      </p:sp>
      <p:sp>
        <p:nvSpPr>
          <p:cNvPr id="3" name="AutoShape 3"/>
          <p:cNvSpPr/>
          <p:nvPr/>
        </p:nvSpPr>
        <p:spPr>
          <a:xfrm>
            <a:off x="550043" y="0"/>
            <a:ext cx="0" cy="3768928"/>
          </a:xfrm>
          <a:prstGeom prst="line">
            <a:avLst/>
          </a:prstGeom>
          <a:ln w="57150" cap="flat">
            <a:solidFill>
              <a:srgbClr val="4E6E81"/>
            </a:solidFill>
            <a:prstDash val="sysDash"/>
            <a:headEnd type="none" w="sm" len="sm"/>
            <a:tailEnd type="none" w="sm" len="sm"/>
          </a:ln>
        </p:spPr>
      </p:sp>
      <p:grpSp>
        <p:nvGrpSpPr>
          <p:cNvPr id="4" name="Group 4"/>
          <p:cNvGrpSpPr/>
          <p:nvPr/>
        </p:nvGrpSpPr>
        <p:grpSpPr>
          <a:xfrm>
            <a:off x="17010810" y="9258300"/>
            <a:ext cx="248490" cy="248490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028700" y="-438150"/>
            <a:ext cx="4701269" cy="106362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4000"/>
              </a:lnSpc>
            </a:pPr>
            <a:r>
              <a:rPr lang="en-US" sz="60000" b="1" spc="3000">
                <a:solidFill>
                  <a:srgbClr val="003C78"/>
                </a:solidFill>
                <a:latin typeface="Helios Extended Bold"/>
                <a:ea typeface="Helios Extended Bold"/>
                <a:cs typeface="Helios Extended Bold"/>
                <a:sym typeface="Helios Extended Bold"/>
              </a:rPr>
              <a:t>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9115425" y="0"/>
            <a:ext cx="28575" cy="10287000"/>
          </a:xfrm>
          <a:prstGeom prst="line">
            <a:avLst/>
          </a:prstGeom>
          <a:ln w="57150" cap="flat">
            <a:solidFill>
              <a:srgbClr val="003C78"/>
            </a:solidFill>
            <a:prstDash val="sysDash"/>
            <a:headEnd type="none" w="sm" len="sm"/>
            <a:tailEnd type="none" w="sm" len="sm"/>
          </a:ln>
        </p:spPr>
      </p:sp>
      <p:sp>
        <p:nvSpPr>
          <p:cNvPr id="3" name="AutoShape 3"/>
          <p:cNvSpPr/>
          <p:nvPr/>
        </p:nvSpPr>
        <p:spPr>
          <a:xfrm flipV="1">
            <a:off x="0" y="2311810"/>
            <a:ext cx="18288000" cy="0"/>
          </a:xfrm>
          <a:prstGeom prst="line">
            <a:avLst/>
          </a:prstGeom>
          <a:ln w="57150" cap="flat">
            <a:solidFill>
              <a:srgbClr val="003C78"/>
            </a:solidFill>
            <a:prstDash val="sysDash"/>
            <a:headEnd type="none" w="sm" len="sm"/>
            <a:tailEnd type="none" w="sm" len="sm"/>
          </a:ln>
        </p:spPr>
      </p:sp>
      <p:sp>
        <p:nvSpPr>
          <p:cNvPr id="4" name="Freeform 4"/>
          <p:cNvSpPr/>
          <p:nvPr/>
        </p:nvSpPr>
        <p:spPr>
          <a:xfrm>
            <a:off x="6108044" y="2646359"/>
            <a:ext cx="2340365" cy="2191167"/>
          </a:xfrm>
          <a:custGeom>
            <a:avLst/>
            <a:gdLst/>
            <a:ahLst/>
            <a:cxnLst/>
            <a:rect l="l" t="t" r="r" b="b"/>
            <a:pathLst>
              <a:path w="2340365" h="2191167">
                <a:moveTo>
                  <a:pt x="0" y="0"/>
                </a:moveTo>
                <a:lnTo>
                  <a:pt x="2340365" y="0"/>
                </a:lnTo>
                <a:lnTo>
                  <a:pt x="2340365" y="2191167"/>
                </a:lnTo>
                <a:lnTo>
                  <a:pt x="0" y="21911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28700" y="7593870"/>
            <a:ext cx="2085403" cy="2208724"/>
          </a:xfrm>
          <a:custGeom>
            <a:avLst/>
            <a:gdLst/>
            <a:ahLst/>
            <a:cxnLst/>
            <a:rect l="l" t="t" r="r" b="b"/>
            <a:pathLst>
              <a:path w="2085403" h="2208724">
                <a:moveTo>
                  <a:pt x="0" y="0"/>
                </a:moveTo>
                <a:lnTo>
                  <a:pt x="2085403" y="0"/>
                </a:lnTo>
                <a:lnTo>
                  <a:pt x="2085403" y="2208724"/>
                </a:lnTo>
                <a:lnTo>
                  <a:pt x="0" y="22087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33244" y="618889"/>
            <a:ext cx="8834775" cy="1076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400"/>
              </a:lnSpc>
            </a:pPr>
            <a:r>
              <a:rPr lang="en-US" sz="6000" b="1" spc="300">
                <a:solidFill>
                  <a:srgbClr val="003C78"/>
                </a:solidFill>
                <a:latin typeface="Helios Extended Bold"/>
                <a:ea typeface="Helios Extended Bold"/>
                <a:cs typeface="Helios Extended Bold"/>
                <a:sym typeface="Helios Extended Bold"/>
              </a:rPr>
              <a:t>KEY FINDINGS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286875" y="618889"/>
            <a:ext cx="8834775" cy="1076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400"/>
              </a:lnSpc>
            </a:pPr>
            <a:r>
              <a:rPr lang="en-US" sz="6000" b="1" spc="300">
                <a:solidFill>
                  <a:srgbClr val="003C78"/>
                </a:solidFill>
                <a:latin typeface="Helios Extended Bold"/>
                <a:ea typeface="Helios Extended Bold"/>
                <a:cs typeface="Helios Extended Bold"/>
                <a:sym typeface="Helios Extended Bold"/>
              </a:rPr>
              <a:t>IMPLICATIONS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286875" y="4417060"/>
            <a:ext cx="8324850" cy="3498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3598" lvl="1" indent="-431799" algn="l">
              <a:lnSpc>
                <a:spcPts val="5599"/>
              </a:lnSpc>
              <a:buFont typeface="Arial"/>
              <a:buChar char="•"/>
            </a:pPr>
            <a:r>
              <a:rPr lang="en-US" sz="3999" spc="19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 Supervise students’ improvement and praise their achievements</a:t>
            </a:r>
          </a:p>
          <a:p>
            <a:pPr marL="863598" lvl="1" indent="-431799" algn="l">
              <a:lnSpc>
                <a:spcPts val="5599"/>
              </a:lnSpc>
              <a:buFont typeface="Arial"/>
              <a:buChar char="•"/>
            </a:pPr>
            <a:r>
              <a:rPr lang="en-US" sz="3999" spc="19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Ensure assessment results reflect students’ effort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52855" y="5057775"/>
            <a:ext cx="7795554" cy="22078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80"/>
              </a:lnSpc>
            </a:pPr>
            <a:r>
              <a:rPr lang="en-US" sz="4200" spc="42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1. Students highly preferred the strategy of </a:t>
            </a:r>
            <a:r>
              <a:rPr lang="en-US" sz="4200" b="1" spc="420">
                <a:solidFill>
                  <a:srgbClr val="000000"/>
                </a:solidFill>
                <a:latin typeface="Lato Bold"/>
                <a:ea typeface="Lato Bold"/>
                <a:cs typeface="Lato Bold"/>
                <a:sym typeface="Lato Bold"/>
              </a:rPr>
              <a:t>Recognizing their effort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1688931" y="1647589"/>
            <a:ext cx="4030663" cy="405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399" spc="23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(Cheng &amp; Dornyei, 2007)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9115425" y="0"/>
            <a:ext cx="28575" cy="10287000"/>
          </a:xfrm>
          <a:prstGeom prst="line">
            <a:avLst/>
          </a:prstGeom>
          <a:ln w="57150" cap="flat">
            <a:solidFill>
              <a:srgbClr val="003C78"/>
            </a:solidFill>
            <a:prstDash val="sysDash"/>
            <a:headEnd type="none" w="sm" len="sm"/>
            <a:tailEnd type="none" w="sm" len="sm"/>
          </a:ln>
        </p:spPr>
      </p:sp>
      <p:sp>
        <p:nvSpPr>
          <p:cNvPr id="3" name="AutoShape 3"/>
          <p:cNvSpPr/>
          <p:nvPr/>
        </p:nvSpPr>
        <p:spPr>
          <a:xfrm flipV="1">
            <a:off x="0" y="2311810"/>
            <a:ext cx="18288000" cy="0"/>
          </a:xfrm>
          <a:prstGeom prst="line">
            <a:avLst/>
          </a:prstGeom>
          <a:ln w="57150" cap="flat">
            <a:solidFill>
              <a:srgbClr val="003C78"/>
            </a:solidFill>
            <a:prstDash val="sysDash"/>
            <a:headEnd type="none" w="sm" len="sm"/>
            <a:tailEnd type="none" w="sm" len="sm"/>
          </a:ln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522571" y="8036333"/>
            <a:ext cx="2339415" cy="1883229"/>
          </a:xfrm>
          <a:prstGeom prst="rect">
            <a:avLst/>
          </a:prstGeom>
        </p:spPr>
      </p:pic>
      <p:sp>
        <p:nvSpPr>
          <p:cNvPr id="5" name="Freeform 5"/>
          <p:cNvSpPr/>
          <p:nvPr/>
        </p:nvSpPr>
        <p:spPr>
          <a:xfrm>
            <a:off x="6694957" y="7733257"/>
            <a:ext cx="1522630" cy="2852702"/>
          </a:xfrm>
          <a:custGeom>
            <a:avLst/>
            <a:gdLst/>
            <a:ahLst/>
            <a:cxnLst/>
            <a:rect l="l" t="t" r="r" b="b"/>
            <a:pathLst>
              <a:path w="1522630" h="2852702">
                <a:moveTo>
                  <a:pt x="0" y="0"/>
                </a:moveTo>
                <a:lnTo>
                  <a:pt x="1522629" y="0"/>
                </a:lnTo>
                <a:lnTo>
                  <a:pt x="1522629" y="2852702"/>
                </a:lnTo>
                <a:lnTo>
                  <a:pt x="0" y="285270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202658" y="2631983"/>
            <a:ext cx="2696480" cy="1931354"/>
          </a:xfrm>
          <a:custGeom>
            <a:avLst/>
            <a:gdLst/>
            <a:ahLst/>
            <a:cxnLst/>
            <a:rect l="l" t="t" r="r" b="b"/>
            <a:pathLst>
              <a:path w="2696480" h="1931354">
                <a:moveTo>
                  <a:pt x="0" y="0"/>
                </a:moveTo>
                <a:lnTo>
                  <a:pt x="2696480" y="0"/>
                </a:lnTo>
                <a:lnTo>
                  <a:pt x="2696480" y="1931354"/>
                </a:lnTo>
                <a:lnTo>
                  <a:pt x="0" y="193135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33244" y="618889"/>
            <a:ext cx="8834775" cy="1076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400"/>
              </a:lnSpc>
            </a:pPr>
            <a:r>
              <a:rPr lang="en-US" sz="6000" b="1" spc="300">
                <a:solidFill>
                  <a:srgbClr val="003C78"/>
                </a:solidFill>
                <a:latin typeface="Helios Extended Bold"/>
                <a:ea typeface="Helios Extended Bold"/>
                <a:cs typeface="Helios Extended Bold"/>
                <a:sym typeface="Helios Extended Bold"/>
              </a:rPr>
              <a:t>KEY FINDINGS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286875" y="618889"/>
            <a:ext cx="8834775" cy="1076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400"/>
              </a:lnSpc>
            </a:pPr>
            <a:r>
              <a:rPr lang="en-US" sz="6000" b="1" spc="300">
                <a:solidFill>
                  <a:srgbClr val="003C78"/>
                </a:solidFill>
                <a:latin typeface="Helios Extended Bold"/>
                <a:ea typeface="Helios Extended Bold"/>
                <a:cs typeface="Helios Extended Bold"/>
                <a:sym typeface="Helios Extended Bold"/>
              </a:rPr>
              <a:t>IMPLICATIONS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53121" y="4782412"/>
            <a:ext cx="7795554" cy="2803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00"/>
              </a:lnSpc>
            </a:pPr>
            <a:r>
              <a:rPr lang="en-US" sz="4000" spc="4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2. Students preferred </a:t>
            </a:r>
            <a:r>
              <a:rPr lang="en-US" sz="4000" b="1" spc="400">
                <a:solidFill>
                  <a:srgbClr val="000000"/>
                </a:solidFill>
                <a:latin typeface="Lato Bold"/>
                <a:ea typeface="Lato Bold"/>
                <a:cs typeface="Lato Bold"/>
                <a:sym typeface="Lato Bold"/>
              </a:rPr>
              <a:t>Create a pleasant classroom climate</a:t>
            </a:r>
            <a:r>
              <a:rPr lang="en-US" sz="4000" spc="4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 much more than the frequency teachers used it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803775" y="2605632"/>
            <a:ext cx="7800975" cy="7313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20421" lvl="1" indent="-410210" algn="l">
              <a:lnSpc>
                <a:spcPts val="5320"/>
              </a:lnSpc>
              <a:buFont typeface="Arial"/>
              <a:buChar char="•"/>
            </a:pPr>
            <a:r>
              <a:rPr lang="en-US" sz="3800" spc="174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Incorporate games, songs, and funny stories</a:t>
            </a:r>
          </a:p>
          <a:p>
            <a:pPr marL="820421" lvl="1" indent="-410210" algn="l">
              <a:lnSpc>
                <a:spcPts val="5320"/>
              </a:lnSpc>
              <a:buFont typeface="Arial"/>
              <a:buChar char="•"/>
            </a:pPr>
            <a:r>
              <a:rPr lang="en-US" sz="3800" spc="174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Perform and encourage humour</a:t>
            </a:r>
          </a:p>
          <a:p>
            <a:pPr marL="820421" lvl="1" indent="-410210" algn="l">
              <a:lnSpc>
                <a:spcPts val="5320"/>
              </a:lnSpc>
              <a:buFont typeface="Arial"/>
              <a:buChar char="•"/>
            </a:pPr>
            <a:r>
              <a:rPr lang="en-US" sz="3800" spc="174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Start each lesson with a captivating warm-up activity</a:t>
            </a:r>
          </a:p>
          <a:p>
            <a:pPr marL="820421" lvl="1" indent="-410210" algn="l">
              <a:lnSpc>
                <a:spcPts val="5320"/>
              </a:lnSpc>
              <a:buFont typeface="Arial"/>
              <a:buChar char="•"/>
            </a:pPr>
            <a:r>
              <a:rPr lang="en-US" sz="3800" spc="174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Motivate students to take risks and support them during that process</a:t>
            </a:r>
          </a:p>
          <a:p>
            <a:pPr marL="820421" lvl="1" indent="-410210" algn="l">
              <a:lnSpc>
                <a:spcPts val="5320"/>
              </a:lnSpc>
              <a:buFont typeface="Arial"/>
              <a:buChar char="•"/>
            </a:pPr>
            <a:r>
              <a:rPr lang="en-US" sz="3800" spc="174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Avoid comparing among students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265569" y="1647589"/>
            <a:ext cx="6993731" cy="405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399" spc="23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(Cho &amp; Teo, 2013; Cheng &amp; Dornyei, 2007)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9115425" y="0"/>
            <a:ext cx="28575" cy="10287000"/>
          </a:xfrm>
          <a:prstGeom prst="line">
            <a:avLst/>
          </a:prstGeom>
          <a:ln w="57150" cap="flat">
            <a:solidFill>
              <a:srgbClr val="003C78"/>
            </a:solidFill>
            <a:prstDash val="sysDash"/>
            <a:headEnd type="none" w="sm" len="sm"/>
            <a:tailEnd type="none" w="sm" len="sm"/>
          </a:ln>
        </p:spPr>
      </p:sp>
      <p:sp>
        <p:nvSpPr>
          <p:cNvPr id="3" name="AutoShape 3"/>
          <p:cNvSpPr/>
          <p:nvPr/>
        </p:nvSpPr>
        <p:spPr>
          <a:xfrm flipV="1">
            <a:off x="0" y="2311810"/>
            <a:ext cx="18288000" cy="0"/>
          </a:xfrm>
          <a:prstGeom prst="line">
            <a:avLst/>
          </a:prstGeom>
          <a:ln w="57150" cap="flat">
            <a:solidFill>
              <a:srgbClr val="003C78"/>
            </a:solidFill>
            <a:prstDash val="sysDash"/>
            <a:headEnd type="none" w="sm" len="sm"/>
            <a:tailEnd type="none" w="sm" len="sm"/>
          </a:ln>
        </p:spPr>
      </p:sp>
      <p:sp>
        <p:nvSpPr>
          <p:cNvPr id="4" name="Freeform 4"/>
          <p:cNvSpPr/>
          <p:nvPr/>
        </p:nvSpPr>
        <p:spPr>
          <a:xfrm>
            <a:off x="6784387" y="2698999"/>
            <a:ext cx="2183632" cy="2191852"/>
          </a:xfrm>
          <a:custGeom>
            <a:avLst/>
            <a:gdLst/>
            <a:ahLst/>
            <a:cxnLst/>
            <a:rect l="l" t="t" r="r" b="b"/>
            <a:pathLst>
              <a:path w="2183632" h="2191852">
                <a:moveTo>
                  <a:pt x="0" y="0"/>
                </a:moveTo>
                <a:lnTo>
                  <a:pt x="2183632" y="0"/>
                </a:lnTo>
                <a:lnTo>
                  <a:pt x="2183632" y="2191852"/>
                </a:lnTo>
                <a:lnTo>
                  <a:pt x="0" y="219185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6003681" y="8402721"/>
            <a:ext cx="1915404" cy="1884279"/>
          </a:xfrm>
          <a:custGeom>
            <a:avLst/>
            <a:gdLst/>
            <a:ahLst/>
            <a:cxnLst/>
            <a:rect l="l" t="t" r="r" b="b"/>
            <a:pathLst>
              <a:path w="1915404" h="1884279">
                <a:moveTo>
                  <a:pt x="0" y="0"/>
                </a:moveTo>
                <a:lnTo>
                  <a:pt x="1915405" y="0"/>
                </a:lnTo>
                <a:lnTo>
                  <a:pt x="1915405" y="1884279"/>
                </a:lnTo>
                <a:lnTo>
                  <a:pt x="0" y="188427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33244" y="618889"/>
            <a:ext cx="8834775" cy="1076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400"/>
              </a:lnSpc>
            </a:pPr>
            <a:r>
              <a:rPr lang="en-US" sz="6000" b="1" spc="300">
                <a:solidFill>
                  <a:srgbClr val="003C78"/>
                </a:solidFill>
                <a:latin typeface="Helios Extended Bold"/>
                <a:ea typeface="Helios Extended Bold"/>
                <a:cs typeface="Helios Extended Bold"/>
                <a:sym typeface="Helios Extended Bold"/>
              </a:rPr>
              <a:t>KEY FINDINGS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286875" y="618889"/>
            <a:ext cx="8834775" cy="1076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400"/>
              </a:lnSpc>
            </a:pPr>
            <a:r>
              <a:rPr lang="en-US" sz="6000" b="1" spc="300">
                <a:solidFill>
                  <a:srgbClr val="003C78"/>
                </a:solidFill>
                <a:latin typeface="Helios Extended Bold"/>
                <a:ea typeface="Helios Extended Bold"/>
                <a:cs typeface="Helios Extended Bold"/>
                <a:sym typeface="Helios Extended Bold"/>
              </a:rPr>
              <a:t>IMPLICATIONS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62646" y="4410937"/>
            <a:ext cx="7795554" cy="3693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80"/>
              </a:lnSpc>
            </a:pPr>
            <a:r>
              <a:rPr lang="en-US" sz="4200" spc="42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3. </a:t>
            </a:r>
            <a:r>
              <a:rPr lang="en-US" sz="4200" b="1" spc="420">
                <a:solidFill>
                  <a:srgbClr val="000000"/>
                </a:solidFill>
                <a:latin typeface="Lato Bold"/>
                <a:ea typeface="Lato Bold"/>
                <a:cs typeface="Lato Bold"/>
                <a:sym typeface="Lato Bold"/>
              </a:rPr>
              <a:t>Promoting learner autonomy</a:t>
            </a:r>
            <a:r>
              <a:rPr lang="en-US" sz="4200" spc="42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 was used at low frequency while it had a </a:t>
            </a:r>
            <a:r>
              <a:rPr lang="en-US" sz="4200" b="1" spc="420">
                <a:solidFill>
                  <a:srgbClr val="000000"/>
                </a:solidFill>
                <a:latin typeface="Lato Bold"/>
                <a:ea typeface="Lato Bold"/>
                <a:cs typeface="Lato Bold"/>
                <a:sym typeface="Lato Bold"/>
              </a:rPr>
              <a:t>significant correlation</a:t>
            </a:r>
            <a:r>
              <a:rPr lang="en-US" sz="4200" spc="42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 with students’ motivation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9803775" y="3164432"/>
            <a:ext cx="7800975" cy="5313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20421" lvl="1" indent="-410210" algn="l">
              <a:lnSpc>
                <a:spcPts val="5320"/>
              </a:lnSpc>
              <a:buFont typeface="Arial"/>
              <a:buChar char="•"/>
            </a:pPr>
            <a:r>
              <a:rPr lang="en-US" sz="3800" spc="174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Encourage peer teaching and group discussion</a:t>
            </a:r>
          </a:p>
          <a:p>
            <a:pPr marL="820421" lvl="1" indent="-410210" algn="l">
              <a:lnSpc>
                <a:spcPts val="5320"/>
              </a:lnSpc>
              <a:buFont typeface="Arial"/>
              <a:buChar char="•"/>
            </a:pPr>
            <a:r>
              <a:rPr lang="en-US" sz="3800" spc="174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Enable students to decide the format and the time they will be assessed</a:t>
            </a:r>
          </a:p>
          <a:p>
            <a:pPr marL="820421" lvl="1" indent="-410210" algn="l">
              <a:lnSpc>
                <a:spcPts val="5320"/>
              </a:lnSpc>
              <a:buFont typeface="Arial"/>
              <a:buChar char="•"/>
            </a:pPr>
            <a:r>
              <a:rPr lang="en-US" sz="3800" spc="174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Play the role of a ‘facilitator’ </a:t>
            </a:r>
          </a:p>
          <a:p>
            <a:pPr marL="820421" lvl="1" indent="-410210" algn="l">
              <a:lnSpc>
                <a:spcPts val="5320"/>
              </a:lnSpc>
              <a:buFont typeface="Arial"/>
              <a:buChar char="•"/>
            </a:pPr>
            <a:r>
              <a:rPr lang="en-US" sz="3800" spc="174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Allow students to assess themselves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1688931" y="1647589"/>
            <a:ext cx="4030663" cy="405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399" spc="23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(Cheng &amp; Dornyei, 2007)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9115425" y="0"/>
            <a:ext cx="28575" cy="10287000"/>
          </a:xfrm>
          <a:prstGeom prst="line">
            <a:avLst/>
          </a:prstGeom>
          <a:ln w="57150" cap="flat">
            <a:solidFill>
              <a:srgbClr val="003C78"/>
            </a:solidFill>
            <a:prstDash val="sysDash"/>
            <a:headEnd type="none" w="sm" len="sm"/>
            <a:tailEnd type="none" w="sm" len="sm"/>
          </a:ln>
        </p:spPr>
      </p:sp>
      <p:sp>
        <p:nvSpPr>
          <p:cNvPr id="3" name="AutoShape 3"/>
          <p:cNvSpPr/>
          <p:nvPr/>
        </p:nvSpPr>
        <p:spPr>
          <a:xfrm flipV="1">
            <a:off x="0" y="2311810"/>
            <a:ext cx="18288000" cy="0"/>
          </a:xfrm>
          <a:prstGeom prst="line">
            <a:avLst/>
          </a:prstGeom>
          <a:ln w="57150" cap="flat">
            <a:solidFill>
              <a:srgbClr val="003C78"/>
            </a:solidFill>
            <a:prstDash val="sysDash"/>
            <a:headEnd type="none" w="sm" len="sm"/>
            <a:tailEnd type="none" w="sm" len="sm"/>
          </a:ln>
        </p:spPr>
      </p:sp>
      <p:sp>
        <p:nvSpPr>
          <p:cNvPr id="4" name="Freeform 4"/>
          <p:cNvSpPr/>
          <p:nvPr/>
        </p:nvSpPr>
        <p:spPr>
          <a:xfrm>
            <a:off x="438705" y="2652484"/>
            <a:ext cx="2303575" cy="1609623"/>
          </a:xfrm>
          <a:custGeom>
            <a:avLst/>
            <a:gdLst/>
            <a:ahLst/>
            <a:cxnLst/>
            <a:rect l="l" t="t" r="r" b="b"/>
            <a:pathLst>
              <a:path w="2303575" h="1609623">
                <a:moveTo>
                  <a:pt x="0" y="0"/>
                </a:moveTo>
                <a:lnTo>
                  <a:pt x="2303576" y="0"/>
                </a:lnTo>
                <a:lnTo>
                  <a:pt x="2303576" y="1609624"/>
                </a:lnTo>
                <a:lnTo>
                  <a:pt x="0" y="16096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5255773" y="2676492"/>
            <a:ext cx="2781783" cy="1585616"/>
          </a:xfrm>
          <a:custGeom>
            <a:avLst/>
            <a:gdLst/>
            <a:ahLst/>
            <a:cxnLst/>
            <a:rect l="l" t="t" r="r" b="b"/>
            <a:pathLst>
              <a:path w="2781783" h="1585616">
                <a:moveTo>
                  <a:pt x="0" y="0"/>
                </a:moveTo>
                <a:lnTo>
                  <a:pt x="2781783" y="0"/>
                </a:lnTo>
                <a:lnTo>
                  <a:pt x="2781783" y="1585616"/>
                </a:lnTo>
                <a:lnTo>
                  <a:pt x="0" y="15856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2612028" y="7676107"/>
            <a:ext cx="3896790" cy="1943524"/>
          </a:xfrm>
          <a:custGeom>
            <a:avLst/>
            <a:gdLst/>
            <a:ahLst/>
            <a:cxnLst/>
            <a:rect l="l" t="t" r="r" b="b"/>
            <a:pathLst>
              <a:path w="3896790" h="1943524">
                <a:moveTo>
                  <a:pt x="0" y="0"/>
                </a:moveTo>
                <a:lnTo>
                  <a:pt x="3896790" y="0"/>
                </a:lnTo>
                <a:lnTo>
                  <a:pt x="3896790" y="1943524"/>
                </a:lnTo>
                <a:lnTo>
                  <a:pt x="0" y="194352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5800227" y="7994583"/>
            <a:ext cx="2057023" cy="1625048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133244" y="618889"/>
            <a:ext cx="8834775" cy="1076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400"/>
              </a:lnSpc>
            </a:pPr>
            <a:r>
              <a:rPr lang="en-US" sz="6000" b="1" spc="300">
                <a:solidFill>
                  <a:srgbClr val="003C78"/>
                </a:solidFill>
                <a:latin typeface="Helios Extended Bold"/>
                <a:ea typeface="Helios Extended Bold"/>
                <a:cs typeface="Helios Extended Bold"/>
                <a:sym typeface="Helios Extended Bold"/>
              </a:rPr>
              <a:t>KEY FINDINGS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9286875" y="618889"/>
            <a:ext cx="8834775" cy="1076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400"/>
              </a:lnSpc>
            </a:pPr>
            <a:r>
              <a:rPr lang="en-US" sz="6000" b="1" spc="300">
                <a:solidFill>
                  <a:srgbClr val="003C78"/>
                </a:solidFill>
                <a:latin typeface="Helios Extended Bold"/>
                <a:ea typeface="Helios Extended Bold"/>
                <a:cs typeface="Helios Extended Bold"/>
                <a:sym typeface="Helios Extended Bold"/>
              </a:rPr>
              <a:t>IMPLICATIONS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62646" y="4410937"/>
            <a:ext cx="7795554" cy="2950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80"/>
              </a:lnSpc>
            </a:pPr>
            <a:r>
              <a:rPr lang="en-US" sz="4200" spc="42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4. </a:t>
            </a:r>
            <a:r>
              <a:rPr lang="en-US" sz="4200" b="1" spc="420">
                <a:solidFill>
                  <a:srgbClr val="000000"/>
                </a:solidFill>
                <a:latin typeface="Lato Bold"/>
                <a:ea typeface="Lato Bold"/>
                <a:cs typeface="Lato Bold"/>
                <a:sym typeface="Lato Bold"/>
              </a:rPr>
              <a:t>Make learning tasks stimulating</a:t>
            </a:r>
            <a:r>
              <a:rPr lang="en-US" sz="4200" spc="42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 had a </a:t>
            </a:r>
            <a:r>
              <a:rPr lang="en-US" sz="4200" b="1" spc="420">
                <a:solidFill>
                  <a:srgbClr val="000000"/>
                </a:solidFill>
                <a:latin typeface="Lato Bold"/>
                <a:ea typeface="Lato Bold"/>
                <a:cs typeface="Lato Bold"/>
                <a:sym typeface="Lato Bold"/>
              </a:rPr>
              <a:t>significant correlation</a:t>
            </a:r>
            <a:r>
              <a:rPr lang="en-US" sz="4200" spc="42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 with students’ motivation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803775" y="3567657"/>
            <a:ext cx="7800975" cy="4646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20421" lvl="1" indent="-410210" algn="l">
              <a:lnSpc>
                <a:spcPts val="5320"/>
              </a:lnSpc>
              <a:buFont typeface="Arial"/>
              <a:buChar char="•"/>
            </a:pPr>
            <a:r>
              <a:rPr lang="en-US" sz="3800" spc="174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Present various relevant topics</a:t>
            </a:r>
          </a:p>
          <a:p>
            <a:pPr marL="820421" lvl="1" indent="-410210" algn="l">
              <a:lnSpc>
                <a:spcPts val="5320"/>
              </a:lnSpc>
              <a:buFont typeface="Arial"/>
              <a:buChar char="•"/>
            </a:pPr>
            <a:r>
              <a:rPr lang="en-US" sz="3800" spc="174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Give challenging tasks</a:t>
            </a:r>
          </a:p>
          <a:p>
            <a:pPr marL="820421" lvl="1" indent="-410210" algn="l">
              <a:lnSpc>
                <a:spcPts val="5320"/>
              </a:lnSpc>
              <a:buFont typeface="Arial"/>
              <a:buChar char="•"/>
            </a:pPr>
            <a:r>
              <a:rPr lang="en-US" sz="3800" spc="174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Use diverse formats to present the lessons</a:t>
            </a:r>
          </a:p>
          <a:p>
            <a:pPr marL="820421" lvl="1" indent="-410210" algn="l">
              <a:lnSpc>
                <a:spcPts val="5320"/>
              </a:lnSpc>
              <a:buFont typeface="Arial"/>
              <a:buChar char="•"/>
            </a:pPr>
            <a:r>
              <a:rPr lang="en-US" sz="3800" spc="174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Promote students to create products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1688931" y="1647589"/>
            <a:ext cx="4030663" cy="405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399" spc="23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(Cheng &amp; Dornyei, 2007)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379470" y="1077165"/>
            <a:ext cx="15529061" cy="14160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1200"/>
              </a:lnSpc>
            </a:pPr>
            <a:r>
              <a:rPr lang="en-US" sz="8000" b="1" spc="400">
                <a:solidFill>
                  <a:srgbClr val="000000"/>
                </a:solidFill>
                <a:latin typeface="Helios Extended Bold"/>
                <a:ea typeface="Helios Extended Bold"/>
                <a:cs typeface="Helios Extended Bold"/>
                <a:sym typeface="Helios Extended Bold"/>
              </a:rPr>
              <a:t>MOTIVATION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379470" y="2978443"/>
            <a:ext cx="15529061" cy="863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000"/>
              </a:lnSpc>
              <a:spcBef>
                <a:spcPct val="0"/>
              </a:spcBef>
            </a:pPr>
            <a:r>
              <a:rPr lang="en-US" sz="5000" b="1" spc="500">
                <a:solidFill>
                  <a:srgbClr val="003C78"/>
                </a:solidFill>
                <a:latin typeface="Lato Bold"/>
                <a:ea typeface="Lato Bold"/>
                <a:cs typeface="Lato Bold"/>
                <a:sym typeface="Lato Bold"/>
              </a:rPr>
              <a:t>DEFINITION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379470" y="4232021"/>
            <a:ext cx="15529061" cy="2974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000"/>
              </a:lnSpc>
            </a:pPr>
            <a:r>
              <a:rPr lang="en-US" sz="5000" spc="5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Motivation can be described as the factors that </a:t>
            </a:r>
            <a:r>
              <a:rPr lang="en-US" sz="5000" b="1" spc="500">
                <a:solidFill>
                  <a:srgbClr val="000000"/>
                </a:solidFill>
                <a:latin typeface="Lato Bold"/>
                <a:ea typeface="Lato Bold"/>
                <a:cs typeface="Lato Bold"/>
                <a:sym typeface="Lato Bold"/>
              </a:rPr>
              <a:t>drive behavior</a:t>
            </a:r>
            <a:r>
              <a:rPr lang="en-US" sz="5000" spc="5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 and it is </a:t>
            </a:r>
            <a:r>
              <a:rPr lang="en-US" sz="5000" b="1" spc="500">
                <a:solidFill>
                  <a:srgbClr val="000000"/>
                </a:solidFill>
                <a:latin typeface="Lato Bold"/>
                <a:ea typeface="Lato Bold"/>
                <a:cs typeface="Lato Bold"/>
                <a:sym typeface="Lato Bold"/>
              </a:rPr>
              <a:t>influenced by students’ interaction experience</a:t>
            </a:r>
            <a:r>
              <a:rPr lang="en-US" sz="5000" spc="5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.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1028700" y="9009810"/>
            <a:ext cx="248490" cy="248490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7010810" y="1028700"/>
            <a:ext cx="248490" cy="248490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11" name="AutoShape 11"/>
          <p:cNvSpPr/>
          <p:nvPr/>
        </p:nvSpPr>
        <p:spPr>
          <a:xfrm flipH="1">
            <a:off x="1033463" y="0"/>
            <a:ext cx="0" cy="3334176"/>
          </a:xfrm>
          <a:prstGeom prst="line">
            <a:avLst/>
          </a:prstGeom>
          <a:ln w="57150" cap="flat">
            <a:solidFill>
              <a:srgbClr val="4E6E81"/>
            </a:solidFill>
            <a:prstDash val="sysDash"/>
            <a:headEnd type="none" w="sm" len="sm"/>
            <a:tailEnd type="none" w="sm" len="sm"/>
          </a:ln>
        </p:spPr>
      </p:sp>
      <p:sp>
        <p:nvSpPr>
          <p:cNvPr id="12" name="TextBox 12"/>
          <p:cNvSpPr txBox="1"/>
          <p:nvPr/>
        </p:nvSpPr>
        <p:spPr>
          <a:xfrm>
            <a:off x="1379470" y="7654671"/>
            <a:ext cx="15529061" cy="6838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760"/>
              </a:lnSpc>
            </a:pPr>
            <a:r>
              <a:rPr lang="en-US" sz="3600" spc="35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(Dornyei, 2001; Ellis, 1997; McEown &amp; Takeuchi, 2014)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9115425" y="0"/>
            <a:ext cx="28575" cy="10287000"/>
          </a:xfrm>
          <a:prstGeom prst="line">
            <a:avLst/>
          </a:prstGeom>
          <a:ln w="57150" cap="flat">
            <a:solidFill>
              <a:srgbClr val="003C78"/>
            </a:solidFill>
            <a:prstDash val="sysDash"/>
            <a:headEnd type="none" w="sm" len="sm"/>
            <a:tailEnd type="none" w="sm" len="sm"/>
          </a:ln>
        </p:spPr>
      </p:sp>
      <p:sp>
        <p:nvSpPr>
          <p:cNvPr id="3" name="AutoShape 3"/>
          <p:cNvSpPr/>
          <p:nvPr/>
        </p:nvSpPr>
        <p:spPr>
          <a:xfrm flipV="1">
            <a:off x="0" y="2311810"/>
            <a:ext cx="18288000" cy="0"/>
          </a:xfrm>
          <a:prstGeom prst="line">
            <a:avLst/>
          </a:prstGeom>
          <a:ln w="57150" cap="flat">
            <a:solidFill>
              <a:srgbClr val="003C78"/>
            </a:solidFill>
            <a:prstDash val="sysDash"/>
            <a:headEnd type="none" w="sm" len="sm"/>
            <a:tailEnd type="none" w="sm" len="sm"/>
          </a:ln>
        </p:spPr>
      </p:sp>
      <p:sp>
        <p:nvSpPr>
          <p:cNvPr id="4" name="Freeform 4"/>
          <p:cNvSpPr/>
          <p:nvPr/>
        </p:nvSpPr>
        <p:spPr>
          <a:xfrm>
            <a:off x="5550854" y="6981346"/>
            <a:ext cx="2704968" cy="3069468"/>
          </a:xfrm>
          <a:custGeom>
            <a:avLst/>
            <a:gdLst/>
            <a:ahLst/>
            <a:cxnLst/>
            <a:rect l="l" t="t" r="r" b="b"/>
            <a:pathLst>
              <a:path w="2704968" h="3069468">
                <a:moveTo>
                  <a:pt x="0" y="0"/>
                </a:moveTo>
                <a:lnTo>
                  <a:pt x="2704968" y="0"/>
                </a:lnTo>
                <a:lnTo>
                  <a:pt x="2704968" y="3069467"/>
                </a:lnTo>
                <a:lnTo>
                  <a:pt x="0" y="30694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2384948" y="7621392"/>
            <a:ext cx="2165684" cy="2057400"/>
          </a:xfrm>
          <a:custGeom>
            <a:avLst/>
            <a:gdLst/>
            <a:ahLst/>
            <a:cxnLst/>
            <a:rect l="l" t="t" r="r" b="b"/>
            <a:pathLst>
              <a:path w="2165684" h="2057400">
                <a:moveTo>
                  <a:pt x="0" y="0"/>
                </a:moveTo>
                <a:lnTo>
                  <a:pt x="2165684" y="0"/>
                </a:lnTo>
                <a:lnTo>
                  <a:pt x="2165684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33244" y="618889"/>
            <a:ext cx="8834775" cy="1076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400"/>
              </a:lnSpc>
            </a:pPr>
            <a:r>
              <a:rPr lang="en-US" sz="6000" b="1" spc="300">
                <a:solidFill>
                  <a:srgbClr val="003C78"/>
                </a:solidFill>
                <a:latin typeface="Helios Extended Bold"/>
                <a:ea typeface="Helios Extended Bold"/>
                <a:cs typeface="Helios Extended Bold"/>
                <a:sym typeface="Helios Extended Bold"/>
              </a:rPr>
              <a:t>KEY FINDINGS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286875" y="618889"/>
            <a:ext cx="8834775" cy="1076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400"/>
              </a:lnSpc>
            </a:pPr>
            <a:r>
              <a:rPr lang="en-US" sz="6000" b="1" spc="300">
                <a:solidFill>
                  <a:srgbClr val="003C78"/>
                </a:solidFill>
                <a:latin typeface="Helios Extended Bold"/>
                <a:ea typeface="Helios Extended Bold"/>
                <a:cs typeface="Helios Extended Bold"/>
                <a:sym typeface="Helios Extended Bold"/>
              </a:rPr>
              <a:t>IMPLICATIONS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4306998"/>
            <a:ext cx="7795554" cy="2950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80"/>
              </a:lnSpc>
            </a:pPr>
            <a:r>
              <a:rPr lang="en-US" sz="4200" spc="42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5. The study highlighted the significance of </a:t>
            </a:r>
            <a:r>
              <a:rPr lang="en-US" sz="4200" b="1" spc="420">
                <a:solidFill>
                  <a:srgbClr val="000000"/>
                </a:solidFill>
                <a:latin typeface="Lato Bold"/>
                <a:ea typeface="Lato Bold"/>
                <a:cs typeface="Lato Bold"/>
                <a:sym typeface="Lato Bold"/>
              </a:rPr>
              <a:t>intrinsic motivation-to know.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9803775" y="3869150"/>
            <a:ext cx="7800975" cy="4646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20421" lvl="1" indent="-410210" algn="l">
              <a:lnSpc>
                <a:spcPts val="5320"/>
              </a:lnSpc>
              <a:buFont typeface="Arial"/>
              <a:buChar char="•"/>
            </a:pPr>
            <a:r>
              <a:rPr lang="en-US" sz="3800" spc="174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Introduce language puzzles and word games </a:t>
            </a:r>
          </a:p>
          <a:p>
            <a:pPr marL="820421" lvl="1" indent="-410210" algn="l">
              <a:lnSpc>
                <a:spcPts val="5320"/>
              </a:lnSpc>
              <a:buFont typeface="Arial"/>
              <a:buChar char="•"/>
            </a:pPr>
            <a:r>
              <a:rPr lang="en-US" sz="3800" spc="174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Explore dialects and regional variations of English</a:t>
            </a:r>
          </a:p>
          <a:p>
            <a:pPr marL="820421" lvl="1" indent="-410210" algn="l">
              <a:lnSpc>
                <a:spcPts val="5320"/>
              </a:lnSpc>
              <a:buFont typeface="Arial"/>
              <a:buChar char="•"/>
            </a:pPr>
            <a:r>
              <a:rPr lang="en-US" sz="3800" spc="174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Encourage book clubs or literature circles for peer-led discussions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066556" y="1647589"/>
            <a:ext cx="7275413" cy="405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399" spc="23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(Ryan &amp; Deci, 2000; Cheng &amp; Dornyei, 2007)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9115425" y="0"/>
            <a:ext cx="28575" cy="10287000"/>
          </a:xfrm>
          <a:prstGeom prst="line">
            <a:avLst/>
          </a:prstGeom>
          <a:ln w="57150" cap="flat">
            <a:solidFill>
              <a:srgbClr val="003C78"/>
            </a:solidFill>
            <a:prstDash val="sysDash"/>
            <a:headEnd type="none" w="sm" len="sm"/>
            <a:tailEnd type="none" w="sm" len="sm"/>
          </a:ln>
        </p:spPr>
      </p:sp>
      <p:sp>
        <p:nvSpPr>
          <p:cNvPr id="3" name="AutoShape 3"/>
          <p:cNvSpPr/>
          <p:nvPr/>
        </p:nvSpPr>
        <p:spPr>
          <a:xfrm flipV="1">
            <a:off x="0" y="2311810"/>
            <a:ext cx="18288000" cy="0"/>
          </a:xfrm>
          <a:prstGeom prst="line">
            <a:avLst/>
          </a:prstGeom>
          <a:ln w="57150" cap="flat">
            <a:solidFill>
              <a:srgbClr val="003C78"/>
            </a:solidFill>
            <a:prstDash val="sysDash"/>
            <a:headEnd type="none" w="sm" len="sm"/>
            <a:tailEnd type="none" w="sm" len="sm"/>
          </a:ln>
        </p:spPr>
      </p:sp>
      <p:sp>
        <p:nvSpPr>
          <p:cNvPr id="4" name="Freeform 4"/>
          <p:cNvSpPr/>
          <p:nvPr/>
        </p:nvSpPr>
        <p:spPr>
          <a:xfrm>
            <a:off x="2945968" y="7518207"/>
            <a:ext cx="3209327" cy="2134202"/>
          </a:xfrm>
          <a:custGeom>
            <a:avLst/>
            <a:gdLst/>
            <a:ahLst/>
            <a:cxnLst/>
            <a:rect l="l" t="t" r="r" b="b"/>
            <a:pathLst>
              <a:path w="3209327" h="2134202">
                <a:moveTo>
                  <a:pt x="0" y="0"/>
                </a:moveTo>
                <a:lnTo>
                  <a:pt x="3209327" y="0"/>
                </a:lnTo>
                <a:lnTo>
                  <a:pt x="3209327" y="2134203"/>
                </a:lnTo>
                <a:lnTo>
                  <a:pt x="0" y="213420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5943749" y="2529350"/>
            <a:ext cx="2880504" cy="2037957"/>
          </a:xfrm>
          <a:custGeom>
            <a:avLst/>
            <a:gdLst/>
            <a:ahLst/>
            <a:cxnLst/>
            <a:rect l="l" t="t" r="r" b="b"/>
            <a:pathLst>
              <a:path w="2880504" h="2037957">
                <a:moveTo>
                  <a:pt x="0" y="0"/>
                </a:moveTo>
                <a:lnTo>
                  <a:pt x="2880505" y="0"/>
                </a:lnTo>
                <a:lnTo>
                  <a:pt x="2880505" y="2037957"/>
                </a:lnTo>
                <a:lnTo>
                  <a:pt x="0" y="203795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33244" y="618889"/>
            <a:ext cx="8834775" cy="1076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400"/>
              </a:lnSpc>
            </a:pPr>
            <a:r>
              <a:rPr lang="en-US" sz="6000" b="1" spc="300">
                <a:solidFill>
                  <a:srgbClr val="003C78"/>
                </a:solidFill>
                <a:latin typeface="Helios Extended Bold"/>
                <a:ea typeface="Helios Extended Bold"/>
                <a:cs typeface="Helios Extended Bold"/>
                <a:sym typeface="Helios Extended Bold"/>
              </a:rPr>
              <a:t>KEY FINDINGS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286875" y="618889"/>
            <a:ext cx="8834775" cy="1076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400"/>
              </a:lnSpc>
            </a:pPr>
            <a:r>
              <a:rPr lang="en-US" sz="6000" b="1" spc="300">
                <a:solidFill>
                  <a:srgbClr val="003C78"/>
                </a:solidFill>
                <a:latin typeface="Helios Extended Bold"/>
                <a:ea typeface="Helios Extended Bold"/>
                <a:cs typeface="Helios Extended Bold"/>
                <a:sym typeface="Helios Extended Bold"/>
              </a:rPr>
              <a:t>IMPLICATIONS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4670547"/>
            <a:ext cx="7795554" cy="2950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80"/>
              </a:lnSpc>
            </a:pPr>
            <a:r>
              <a:rPr lang="en-US" sz="4200" spc="42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5. The study highlighted the significance of </a:t>
            </a:r>
            <a:r>
              <a:rPr lang="en-US" sz="4200" b="1" spc="420">
                <a:solidFill>
                  <a:srgbClr val="000000"/>
                </a:solidFill>
                <a:latin typeface="Lato Bold"/>
                <a:ea typeface="Lato Bold"/>
                <a:cs typeface="Lato Bold"/>
                <a:sym typeface="Lato Bold"/>
              </a:rPr>
              <a:t>intrinsic motivation-to know.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9803775" y="3827267"/>
            <a:ext cx="7800975" cy="4646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20421" lvl="1" indent="-410210" algn="l">
              <a:lnSpc>
                <a:spcPts val="5320"/>
              </a:lnSpc>
              <a:buFont typeface="Arial"/>
              <a:buChar char="•"/>
            </a:pPr>
            <a:r>
              <a:rPr lang="en-US" sz="3800" spc="174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Organize virtual or in-person cultural exchanges</a:t>
            </a:r>
          </a:p>
          <a:p>
            <a:pPr marL="820421" lvl="1" indent="-410210" algn="l">
              <a:lnSpc>
                <a:spcPts val="5320"/>
              </a:lnSpc>
              <a:buFont typeface="Arial"/>
              <a:buChar char="•"/>
            </a:pPr>
            <a:r>
              <a:rPr lang="en-US" sz="3800" spc="174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Use authentic materials</a:t>
            </a:r>
          </a:p>
          <a:p>
            <a:pPr marL="820421" lvl="1" indent="-410210" algn="l">
              <a:lnSpc>
                <a:spcPts val="5320"/>
              </a:lnSpc>
              <a:buFont typeface="Arial"/>
              <a:buChar char="•"/>
            </a:pPr>
            <a:r>
              <a:rPr lang="en-US" sz="3800" spc="174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Discuss daily routines and customs in different regions </a:t>
            </a:r>
          </a:p>
          <a:p>
            <a:pPr marL="820421" lvl="1" indent="-410210" algn="l">
              <a:lnSpc>
                <a:spcPts val="5320"/>
              </a:lnSpc>
              <a:buFont typeface="Arial"/>
              <a:buChar char="•"/>
            </a:pPr>
            <a:r>
              <a:rPr lang="en-US" sz="3800" spc="174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Explore music, art, and popular culture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066556" y="1647589"/>
            <a:ext cx="7275413" cy="405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399" spc="23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(Ryan &amp; Deci, 2000; Cheng &amp; Dornyei, 2007)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944078" y="1326430"/>
            <a:ext cx="21203378" cy="7634140"/>
            <a:chOff x="0" y="0"/>
            <a:chExt cx="1128752" cy="4064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28752" cy="406400"/>
            </a:xfrm>
            <a:custGeom>
              <a:avLst/>
              <a:gdLst/>
              <a:ahLst/>
              <a:cxnLst/>
              <a:rect l="l" t="t" r="r" b="b"/>
              <a:pathLst>
                <a:path w="1128752" h="406400">
                  <a:moveTo>
                    <a:pt x="925552" y="0"/>
                  </a:moveTo>
                  <a:cubicBezTo>
                    <a:pt x="1037776" y="0"/>
                    <a:pt x="1128752" y="90976"/>
                    <a:pt x="1128752" y="203200"/>
                  </a:cubicBezTo>
                  <a:cubicBezTo>
                    <a:pt x="1128752" y="315424"/>
                    <a:pt x="1037776" y="406400"/>
                    <a:pt x="925552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2F1F1">
                <a:alpha val="80000"/>
              </a:srgbClr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1128752" cy="454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2958126" y="3118540"/>
            <a:ext cx="12371749" cy="33102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019"/>
              </a:lnSpc>
            </a:pPr>
            <a:r>
              <a:rPr lang="en-US" sz="9299" b="1" spc="464">
                <a:solidFill>
                  <a:srgbClr val="000000"/>
                </a:solidFill>
                <a:latin typeface="Helios Extended Bold"/>
                <a:ea typeface="Helios Extended Bold"/>
                <a:cs typeface="Helios Extended Bold"/>
                <a:sym typeface="Helios Extended Bold"/>
              </a:rPr>
              <a:t>THANK YOU</a:t>
            </a:r>
          </a:p>
          <a:p>
            <a:pPr marL="0" lvl="0" indent="0" algn="ctr">
              <a:lnSpc>
                <a:spcPts val="13019"/>
              </a:lnSpc>
            </a:pPr>
            <a:r>
              <a:rPr lang="en-US" sz="9299" b="1" spc="464">
                <a:solidFill>
                  <a:srgbClr val="000000"/>
                </a:solidFill>
                <a:latin typeface="Helios Extended Bold"/>
                <a:ea typeface="Helios Extended Bold"/>
                <a:cs typeface="Helios Extended Bold"/>
                <a:sym typeface="Helios Extended Bold"/>
              </a:rPr>
              <a:t>FOR LISTENING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1028700" y="9009810"/>
            <a:ext cx="248490" cy="248490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7010810" y="1028700"/>
            <a:ext cx="248490" cy="248490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7597202" y="6500889"/>
            <a:ext cx="3089848" cy="985184"/>
            <a:chOff x="-987" y="-47625"/>
            <a:chExt cx="813787" cy="259472"/>
          </a:xfrm>
        </p:grpSpPr>
        <p:sp>
          <p:nvSpPr>
            <p:cNvPr id="13" name="Freeform 13"/>
            <p:cNvSpPr/>
            <p:nvPr/>
          </p:nvSpPr>
          <p:spPr>
            <a:xfrm>
              <a:off x="-987" y="-23812"/>
              <a:ext cx="812800" cy="211847"/>
            </a:xfrm>
            <a:custGeom>
              <a:avLst/>
              <a:gdLst/>
              <a:ahLst/>
              <a:cxnLst/>
              <a:rect l="l" t="t" r="r" b="b"/>
              <a:pathLst>
                <a:path w="812800" h="211847">
                  <a:moveTo>
                    <a:pt x="50173" y="0"/>
                  </a:moveTo>
                  <a:lnTo>
                    <a:pt x="762627" y="0"/>
                  </a:lnTo>
                  <a:cubicBezTo>
                    <a:pt x="775934" y="0"/>
                    <a:pt x="788695" y="5286"/>
                    <a:pt x="798105" y="14695"/>
                  </a:cubicBezTo>
                  <a:cubicBezTo>
                    <a:pt x="807514" y="24105"/>
                    <a:pt x="812800" y="36866"/>
                    <a:pt x="812800" y="50173"/>
                  </a:cubicBezTo>
                  <a:lnTo>
                    <a:pt x="812800" y="161675"/>
                  </a:lnTo>
                  <a:cubicBezTo>
                    <a:pt x="812800" y="174981"/>
                    <a:pt x="807514" y="187743"/>
                    <a:pt x="798105" y="197152"/>
                  </a:cubicBezTo>
                  <a:cubicBezTo>
                    <a:pt x="788695" y="206561"/>
                    <a:pt x="775934" y="211847"/>
                    <a:pt x="762627" y="211847"/>
                  </a:cubicBezTo>
                  <a:lnTo>
                    <a:pt x="50173" y="211847"/>
                  </a:lnTo>
                  <a:cubicBezTo>
                    <a:pt x="36866" y="211847"/>
                    <a:pt x="24105" y="206561"/>
                    <a:pt x="14695" y="197152"/>
                  </a:cubicBezTo>
                  <a:cubicBezTo>
                    <a:pt x="5286" y="187743"/>
                    <a:pt x="0" y="174981"/>
                    <a:pt x="0" y="161675"/>
                  </a:cubicBezTo>
                  <a:lnTo>
                    <a:pt x="0" y="50173"/>
                  </a:lnTo>
                  <a:cubicBezTo>
                    <a:pt x="0" y="36866"/>
                    <a:pt x="5286" y="24105"/>
                    <a:pt x="14695" y="14695"/>
                  </a:cubicBezTo>
                  <a:cubicBezTo>
                    <a:pt x="24105" y="5286"/>
                    <a:pt x="36866" y="0"/>
                    <a:pt x="50173" y="0"/>
                  </a:cubicBezTo>
                  <a:close/>
                </a:path>
              </a:pathLst>
            </a:custGeom>
            <a:solidFill>
              <a:srgbClr val="003C78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47625"/>
              <a:ext cx="812800" cy="2594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r>
                <a:rPr lang="en-US" sz="2199" spc="219" dirty="0" smtClean="0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rPr>
                <a:t>26 October, </a:t>
              </a:r>
              <a:r>
                <a:rPr lang="en-US" sz="2199" spc="219" dirty="0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rPr>
                <a:t>2024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068846" y="1198618"/>
            <a:ext cx="14150309" cy="8695957"/>
          </a:xfrm>
          <a:custGeom>
            <a:avLst/>
            <a:gdLst/>
            <a:ahLst/>
            <a:cxnLst/>
            <a:rect l="l" t="t" r="r" b="b"/>
            <a:pathLst>
              <a:path w="14150309" h="8695957">
                <a:moveTo>
                  <a:pt x="0" y="0"/>
                </a:moveTo>
                <a:lnTo>
                  <a:pt x="14150308" y="0"/>
                </a:lnTo>
                <a:lnTo>
                  <a:pt x="14150308" y="8695957"/>
                </a:lnTo>
                <a:lnTo>
                  <a:pt x="0" y="869595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4726612" y="122293"/>
            <a:ext cx="8834775" cy="1076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400"/>
              </a:lnSpc>
            </a:pPr>
            <a:r>
              <a:rPr lang="en-US" sz="6000" b="1" spc="300">
                <a:solidFill>
                  <a:srgbClr val="000000"/>
                </a:solidFill>
                <a:latin typeface="Helios Extended Bold"/>
                <a:ea typeface="Helios Extended Bold"/>
                <a:cs typeface="Helios Extended Bold"/>
                <a:sym typeface="Helios Extended Bold"/>
              </a:rPr>
              <a:t>REFERENCES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236500" y="649875"/>
            <a:ext cx="13815000" cy="8987251"/>
          </a:xfrm>
          <a:custGeom>
            <a:avLst/>
            <a:gdLst/>
            <a:ahLst/>
            <a:cxnLst/>
            <a:rect l="l" t="t" r="r" b="b"/>
            <a:pathLst>
              <a:path w="13815000" h="8987251">
                <a:moveTo>
                  <a:pt x="0" y="0"/>
                </a:moveTo>
                <a:lnTo>
                  <a:pt x="13815000" y="0"/>
                </a:lnTo>
                <a:lnTo>
                  <a:pt x="13815000" y="8987250"/>
                </a:lnTo>
                <a:lnTo>
                  <a:pt x="0" y="89872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817790" y="645717"/>
            <a:ext cx="14652420" cy="8995565"/>
          </a:xfrm>
          <a:custGeom>
            <a:avLst/>
            <a:gdLst/>
            <a:ahLst/>
            <a:cxnLst/>
            <a:rect l="l" t="t" r="r" b="b"/>
            <a:pathLst>
              <a:path w="14652420" h="8995565">
                <a:moveTo>
                  <a:pt x="0" y="0"/>
                </a:moveTo>
                <a:lnTo>
                  <a:pt x="14652420" y="0"/>
                </a:lnTo>
                <a:lnTo>
                  <a:pt x="14652420" y="8995566"/>
                </a:lnTo>
                <a:lnTo>
                  <a:pt x="0" y="899556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577405" y="570811"/>
            <a:ext cx="13133189" cy="9145379"/>
          </a:xfrm>
          <a:custGeom>
            <a:avLst/>
            <a:gdLst/>
            <a:ahLst/>
            <a:cxnLst/>
            <a:rect l="l" t="t" r="r" b="b"/>
            <a:pathLst>
              <a:path w="13133189" h="9145379">
                <a:moveTo>
                  <a:pt x="0" y="0"/>
                </a:moveTo>
                <a:lnTo>
                  <a:pt x="13133190" y="0"/>
                </a:lnTo>
                <a:lnTo>
                  <a:pt x="13133190" y="9145378"/>
                </a:lnTo>
                <a:lnTo>
                  <a:pt x="0" y="914537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802775" y="1028700"/>
            <a:ext cx="14682450" cy="1983693"/>
          </a:xfrm>
          <a:custGeom>
            <a:avLst/>
            <a:gdLst/>
            <a:ahLst/>
            <a:cxnLst/>
            <a:rect l="l" t="t" r="r" b="b"/>
            <a:pathLst>
              <a:path w="14682450" h="1983693">
                <a:moveTo>
                  <a:pt x="0" y="0"/>
                </a:moveTo>
                <a:lnTo>
                  <a:pt x="14682450" y="0"/>
                </a:lnTo>
                <a:lnTo>
                  <a:pt x="14682450" y="1983693"/>
                </a:lnTo>
                <a:lnTo>
                  <a:pt x="0" y="198369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379470" y="1077165"/>
            <a:ext cx="15529061" cy="14160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1200"/>
              </a:lnSpc>
            </a:pPr>
            <a:r>
              <a:rPr lang="en-US" sz="8000" b="1" spc="400">
                <a:solidFill>
                  <a:srgbClr val="000000"/>
                </a:solidFill>
                <a:latin typeface="Helios Extended Bold"/>
                <a:ea typeface="Helios Extended Bold"/>
                <a:cs typeface="Helios Extended Bold"/>
                <a:sym typeface="Helios Extended Bold"/>
              </a:rPr>
              <a:t>MOTIVATION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379470" y="2978443"/>
            <a:ext cx="15529061" cy="1749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b="1" spc="500">
                <a:solidFill>
                  <a:srgbClr val="003C78"/>
                </a:solidFill>
                <a:latin typeface="Lato Bold"/>
                <a:ea typeface="Lato Bold"/>
                <a:cs typeface="Lato Bold"/>
                <a:sym typeface="Lato Bold"/>
              </a:rPr>
              <a:t>3 KINDS OF MOTIVATION </a:t>
            </a:r>
          </a:p>
          <a:p>
            <a:pPr marL="0" lvl="0" indent="0" algn="ctr">
              <a:lnSpc>
                <a:spcPts val="7000"/>
              </a:lnSpc>
              <a:spcBef>
                <a:spcPct val="0"/>
              </a:spcBef>
            </a:pPr>
            <a:r>
              <a:rPr lang="en-US" sz="5000" b="1" spc="500">
                <a:solidFill>
                  <a:srgbClr val="003C78"/>
                </a:solidFill>
                <a:latin typeface="Lato Bold"/>
                <a:ea typeface="Lato Bold"/>
                <a:cs typeface="Lato Bold"/>
                <a:sym typeface="Lato Bold"/>
              </a:rPr>
              <a:t>(Deci &amp; Ryan, 1985, 1991)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4283554" y="5118393"/>
            <a:ext cx="9720892" cy="2974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79501" lvl="1" indent="-539750" algn="just">
              <a:lnSpc>
                <a:spcPts val="8000"/>
              </a:lnSpc>
              <a:buFont typeface="Arial"/>
              <a:buChar char="•"/>
            </a:pPr>
            <a:r>
              <a:rPr lang="en-US" sz="5000" spc="5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Intrinsic motivation (IM)</a:t>
            </a:r>
          </a:p>
          <a:p>
            <a:pPr marL="1079501" lvl="1" indent="-539750" algn="just">
              <a:lnSpc>
                <a:spcPts val="8000"/>
              </a:lnSpc>
              <a:buFont typeface="Arial"/>
              <a:buChar char="•"/>
            </a:pPr>
            <a:r>
              <a:rPr lang="en-US" sz="5000" spc="5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Extrinsic motivation (EM)</a:t>
            </a:r>
          </a:p>
          <a:p>
            <a:pPr marL="1079501" lvl="1" indent="-539750" algn="just">
              <a:lnSpc>
                <a:spcPts val="8000"/>
              </a:lnSpc>
              <a:buFont typeface="Arial"/>
              <a:buChar char="•"/>
            </a:pPr>
            <a:r>
              <a:rPr lang="en-US" sz="5000" spc="5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Amotivation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1028700" y="9009810"/>
            <a:ext cx="248490" cy="248490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7010810" y="1028700"/>
            <a:ext cx="248490" cy="248490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11" name="AutoShape 11"/>
          <p:cNvSpPr/>
          <p:nvPr/>
        </p:nvSpPr>
        <p:spPr>
          <a:xfrm flipH="1">
            <a:off x="1033463" y="0"/>
            <a:ext cx="0" cy="3334176"/>
          </a:xfrm>
          <a:prstGeom prst="line">
            <a:avLst/>
          </a:prstGeom>
          <a:ln w="57150" cap="flat">
            <a:solidFill>
              <a:srgbClr val="4E6E81"/>
            </a:solidFill>
            <a:prstDash val="sysDash"/>
            <a:headEnd type="none" w="sm" len="sm"/>
            <a:tailEnd type="none" w="sm" len="sm"/>
          </a:ln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9009810"/>
            <a:ext cx="248490" cy="248490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7010810" y="1028700"/>
            <a:ext cx="248490" cy="248490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8" name="AutoShape 8"/>
          <p:cNvSpPr/>
          <p:nvPr/>
        </p:nvSpPr>
        <p:spPr>
          <a:xfrm flipH="1">
            <a:off x="1033463" y="0"/>
            <a:ext cx="0" cy="3334176"/>
          </a:xfrm>
          <a:prstGeom prst="line">
            <a:avLst/>
          </a:prstGeom>
          <a:ln w="57150" cap="flat">
            <a:solidFill>
              <a:srgbClr val="4E6E81"/>
            </a:solidFill>
            <a:prstDash val="sysDash"/>
            <a:headEnd type="none" w="sm" len="sm"/>
            <a:tailEnd type="none" w="sm" len="sm"/>
          </a:ln>
        </p:spPr>
      </p:sp>
      <p:sp>
        <p:nvSpPr>
          <p:cNvPr id="9" name="Freeform 9"/>
          <p:cNvSpPr/>
          <p:nvPr/>
        </p:nvSpPr>
        <p:spPr>
          <a:xfrm>
            <a:off x="201126" y="6172200"/>
            <a:ext cx="3759898" cy="4114800"/>
          </a:xfrm>
          <a:custGeom>
            <a:avLst/>
            <a:gdLst/>
            <a:ahLst/>
            <a:cxnLst/>
            <a:rect l="l" t="t" r="r" b="b"/>
            <a:pathLst>
              <a:path w="3759898" h="4114800">
                <a:moveTo>
                  <a:pt x="0" y="0"/>
                </a:moveTo>
                <a:lnTo>
                  <a:pt x="3759898" y="0"/>
                </a:lnTo>
                <a:lnTo>
                  <a:pt x="375989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3961024" y="5118393"/>
            <a:ext cx="11316565" cy="2974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79501" lvl="1" indent="-539750" algn="l">
              <a:lnSpc>
                <a:spcPts val="8000"/>
              </a:lnSpc>
              <a:buFont typeface="Arial"/>
              <a:buChar char="•"/>
            </a:pPr>
            <a:r>
              <a:rPr lang="en-US" sz="5000" spc="5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IM-to know</a:t>
            </a:r>
          </a:p>
          <a:p>
            <a:pPr marL="1079501" lvl="1" indent="-539750" algn="l">
              <a:lnSpc>
                <a:spcPts val="8000"/>
              </a:lnSpc>
              <a:buFont typeface="Arial"/>
              <a:buChar char="•"/>
            </a:pPr>
            <a:r>
              <a:rPr lang="en-US" sz="5000" spc="5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IM-to accomplish things</a:t>
            </a:r>
          </a:p>
          <a:p>
            <a:pPr marL="1079501" lvl="1" indent="-539750" algn="l">
              <a:lnSpc>
                <a:spcPts val="8000"/>
              </a:lnSpc>
              <a:buFont typeface="Arial"/>
              <a:buChar char="•"/>
            </a:pPr>
            <a:r>
              <a:rPr lang="en-US" sz="5000" spc="5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IM-to experience stimulation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379470" y="2978443"/>
            <a:ext cx="15529061" cy="1749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b="1" spc="500">
                <a:solidFill>
                  <a:srgbClr val="003C78"/>
                </a:solidFill>
                <a:latin typeface="Lato Bold"/>
                <a:ea typeface="Lato Bold"/>
                <a:cs typeface="Lato Bold"/>
                <a:sym typeface="Lato Bold"/>
              </a:rPr>
              <a:t>INTRINSIC MOTIVATION </a:t>
            </a:r>
          </a:p>
          <a:p>
            <a:pPr marL="0" lvl="0" indent="0" algn="ctr">
              <a:lnSpc>
                <a:spcPts val="7000"/>
              </a:lnSpc>
              <a:spcBef>
                <a:spcPct val="0"/>
              </a:spcBef>
            </a:pPr>
            <a:r>
              <a:rPr lang="en-US" sz="5000" b="1" spc="500">
                <a:solidFill>
                  <a:srgbClr val="003C78"/>
                </a:solidFill>
                <a:latin typeface="Lato Bold"/>
                <a:ea typeface="Lato Bold"/>
                <a:cs typeface="Lato Bold"/>
                <a:sym typeface="Lato Bold"/>
              </a:rPr>
              <a:t>(Deci &amp; Ryan, 1985, 1991)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379470" y="1077165"/>
            <a:ext cx="15529061" cy="14160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1200"/>
              </a:lnSpc>
            </a:pPr>
            <a:r>
              <a:rPr lang="en-US" sz="8000" b="1" spc="400">
                <a:solidFill>
                  <a:srgbClr val="000000"/>
                </a:solidFill>
                <a:latin typeface="Helios Extended Bold"/>
                <a:ea typeface="Helios Extended Bold"/>
                <a:cs typeface="Helios Extended Bold"/>
                <a:sym typeface="Helios Extended Bold"/>
              </a:rPr>
              <a:t>MOTIVATION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9009810"/>
            <a:ext cx="248490" cy="248490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7010810" y="1028700"/>
            <a:ext cx="248490" cy="248490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8" name="AutoShape 8"/>
          <p:cNvSpPr/>
          <p:nvPr/>
        </p:nvSpPr>
        <p:spPr>
          <a:xfrm flipH="1">
            <a:off x="1033463" y="0"/>
            <a:ext cx="0" cy="3334176"/>
          </a:xfrm>
          <a:prstGeom prst="line">
            <a:avLst/>
          </a:prstGeom>
          <a:ln w="57150" cap="flat">
            <a:solidFill>
              <a:srgbClr val="4E6E81"/>
            </a:solidFill>
            <a:prstDash val="sysDash"/>
            <a:headEnd type="none" w="sm" len="sm"/>
            <a:tailEnd type="none" w="sm" len="sm"/>
          </a:ln>
        </p:spPr>
      </p:sp>
      <p:sp>
        <p:nvSpPr>
          <p:cNvPr id="9" name="Freeform 9"/>
          <p:cNvSpPr/>
          <p:nvPr/>
        </p:nvSpPr>
        <p:spPr>
          <a:xfrm>
            <a:off x="13158919" y="6172200"/>
            <a:ext cx="3749611" cy="4114800"/>
          </a:xfrm>
          <a:custGeom>
            <a:avLst/>
            <a:gdLst/>
            <a:ahLst/>
            <a:cxnLst/>
            <a:rect l="l" t="t" r="r" b="b"/>
            <a:pathLst>
              <a:path w="3749611" h="4114800">
                <a:moveTo>
                  <a:pt x="0" y="0"/>
                </a:moveTo>
                <a:lnTo>
                  <a:pt x="3749611" y="0"/>
                </a:lnTo>
                <a:lnTo>
                  <a:pt x="374961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3961024" y="5118393"/>
            <a:ext cx="11316565" cy="2974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79501" lvl="1" indent="-539750" algn="l">
              <a:lnSpc>
                <a:spcPts val="8000"/>
              </a:lnSpc>
              <a:buFont typeface="Arial"/>
              <a:buChar char="•"/>
            </a:pPr>
            <a:r>
              <a:rPr lang="en-US" sz="5000" spc="5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External regulation</a:t>
            </a:r>
          </a:p>
          <a:p>
            <a:pPr marL="1079501" lvl="1" indent="-539750" algn="l">
              <a:lnSpc>
                <a:spcPts val="8000"/>
              </a:lnSpc>
              <a:buFont typeface="Arial"/>
              <a:buChar char="•"/>
            </a:pPr>
            <a:r>
              <a:rPr lang="en-US" sz="5000" spc="5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Introjected</a:t>
            </a:r>
          </a:p>
          <a:p>
            <a:pPr marL="1079501" lvl="1" indent="-539750" algn="l">
              <a:lnSpc>
                <a:spcPts val="8000"/>
              </a:lnSpc>
              <a:buFont typeface="Arial"/>
              <a:buChar char="•"/>
            </a:pPr>
            <a:r>
              <a:rPr lang="en-US" sz="5000" spc="5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Identification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379470" y="2978443"/>
            <a:ext cx="15529061" cy="1749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b="1" spc="500">
                <a:solidFill>
                  <a:srgbClr val="003C78"/>
                </a:solidFill>
                <a:latin typeface="Lato Bold"/>
                <a:ea typeface="Lato Bold"/>
                <a:cs typeface="Lato Bold"/>
                <a:sym typeface="Lato Bold"/>
              </a:rPr>
              <a:t>EXTRINSIC MOTIVATION </a:t>
            </a:r>
          </a:p>
          <a:p>
            <a:pPr marL="0" lvl="0" indent="0" algn="ctr">
              <a:lnSpc>
                <a:spcPts val="7000"/>
              </a:lnSpc>
              <a:spcBef>
                <a:spcPct val="0"/>
              </a:spcBef>
            </a:pPr>
            <a:r>
              <a:rPr lang="en-US" sz="5000" b="1" spc="500">
                <a:solidFill>
                  <a:srgbClr val="003C78"/>
                </a:solidFill>
                <a:latin typeface="Lato Bold"/>
                <a:ea typeface="Lato Bold"/>
                <a:cs typeface="Lato Bold"/>
                <a:sym typeface="Lato Bold"/>
              </a:rPr>
              <a:t>(Deci &amp; Ryan, 1985, 1991)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379470" y="1077165"/>
            <a:ext cx="15529061" cy="14160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1200"/>
              </a:lnSpc>
            </a:pPr>
            <a:r>
              <a:rPr lang="en-US" sz="8000" b="1" spc="400">
                <a:solidFill>
                  <a:srgbClr val="000000"/>
                </a:solidFill>
                <a:latin typeface="Helios Extended Bold"/>
                <a:ea typeface="Helios Extended Bold"/>
                <a:cs typeface="Helios Extended Bold"/>
                <a:sym typeface="Helios Extended Bold"/>
              </a:rPr>
              <a:t>MOTIVATION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3886696"/>
            <a:ext cx="18288000" cy="6400304"/>
            <a:chOff x="0" y="0"/>
            <a:chExt cx="4816593" cy="168567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1685677"/>
            </a:xfrm>
            <a:custGeom>
              <a:avLst/>
              <a:gdLst/>
              <a:ahLst/>
              <a:cxnLst/>
              <a:rect l="l" t="t" r="r" b="b"/>
              <a:pathLst>
                <a:path w="4816592" h="1685677">
                  <a:moveTo>
                    <a:pt x="0" y="0"/>
                  </a:moveTo>
                  <a:lnTo>
                    <a:pt x="4816592" y="0"/>
                  </a:lnTo>
                  <a:lnTo>
                    <a:pt x="4816592" y="1685677"/>
                  </a:lnTo>
                  <a:lnTo>
                    <a:pt x="0" y="1685677"/>
                  </a:lnTo>
                  <a:close/>
                </a:path>
              </a:pathLst>
            </a:custGeom>
            <a:solidFill>
              <a:srgbClr val="F2F1F1">
                <a:alpha val="80000"/>
              </a:srgbClr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816593" cy="17333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8381357" y="1240079"/>
            <a:ext cx="8877943" cy="12515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039"/>
              </a:lnSpc>
            </a:pPr>
            <a:r>
              <a:rPr lang="en-US" sz="3599" b="1" spc="359">
                <a:solidFill>
                  <a:srgbClr val="003C78"/>
                </a:solidFill>
                <a:latin typeface="Heebo Bold"/>
                <a:ea typeface="Heebo Bold"/>
                <a:cs typeface="Heebo Bold"/>
                <a:sym typeface="Heebo Bold"/>
              </a:rPr>
              <a:t>LANGUAGE LEARNING ORIENTATIONS SCALE (LLOS)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583287" y="5467727"/>
            <a:ext cx="5129642" cy="3086100"/>
            <a:chOff x="0" y="0"/>
            <a:chExt cx="1351017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351017" cy="812800"/>
            </a:xfrm>
            <a:custGeom>
              <a:avLst/>
              <a:gdLst/>
              <a:ahLst/>
              <a:cxnLst/>
              <a:rect l="l" t="t" r="r" b="b"/>
              <a:pathLst>
                <a:path w="1351017" h="812800">
                  <a:moveTo>
                    <a:pt x="0" y="0"/>
                  </a:moveTo>
                  <a:lnTo>
                    <a:pt x="1351017" y="0"/>
                  </a:lnTo>
                  <a:lnTo>
                    <a:pt x="1351017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3C78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1351017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002603" y="6167368"/>
            <a:ext cx="4367426" cy="16770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879"/>
              </a:lnSpc>
            </a:pPr>
            <a:r>
              <a:rPr lang="en-US" sz="4299" spc="309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IM, EM, and amotivation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6093929" y="5467727"/>
            <a:ext cx="6100142" cy="3086100"/>
            <a:chOff x="0" y="0"/>
            <a:chExt cx="1606622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606622" cy="812800"/>
            </a:xfrm>
            <a:custGeom>
              <a:avLst/>
              <a:gdLst/>
              <a:ahLst/>
              <a:cxnLst/>
              <a:rect l="l" t="t" r="r" b="b"/>
              <a:pathLst>
                <a:path w="1606622" h="812800">
                  <a:moveTo>
                    <a:pt x="0" y="0"/>
                  </a:moveTo>
                  <a:lnTo>
                    <a:pt x="1606622" y="0"/>
                  </a:lnTo>
                  <a:lnTo>
                    <a:pt x="1606622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3C78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47625"/>
              <a:ext cx="1606622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6440654" y="5657910"/>
            <a:ext cx="5406692" cy="25438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880"/>
              </a:lnSpc>
            </a:pPr>
            <a:r>
              <a:rPr lang="en-US" sz="4300" spc="309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Self-Determination Theory (Deci &amp; Ryan, 2000)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12573606" y="5467727"/>
            <a:ext cx="5252203" cy="3086100"/>
            <a:chOff x="0" y="0"/>
            <a:chExt cx="1383296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383296" cy="812800"/>
            </a:xfrm>
            <a:custGeom>
              <a:avLst/>
              <a:gdLst/>
              <a:ahLst/>
              <a:cxnLst/>
              <a:rect l="l" t="t" r="r" b="b"/>
              <a:pathLst>
                <a:path w="1383296" h="812800">
                  <a:moveTo>
                    <a:pt x="0" y="0"/>
                  </a:moveTo>
                  <a:lnTo>
                    <a:pt x="1383296" y="0"/>
                  </a:lnTo>
                  <a:lnTo>
                    <a:pt x="1383296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3C78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47625"/>
              <a:ext cx="1383296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12549397" y="6524685"/>
            <a:ext cx="5300622" cy="8102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879"/>
              </a:lnSpc>
            </a:pPr>
            <a:r>
              <a:rPr lang="en-US" sz="4299" spc="309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Asian contexts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831776" y="441382"/>
            <a:ext cx="7144921" cy="3209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400"/>
              </a:lnSpc>
            </a:pPr>
            <a:r>
              <a:rPr lang="en-US" sz="6000" b="1" spc="300">
                <a:solidFill>
                  <a:srgbClr val="000000"/>
                </a:solidFill>
                <a:latin typeface="Helios Extended Bold"/>
                <a:ea typeface="Helios Extended Bold"/>
                <a:cs typeface="Helios Extended Bold"/>
                <a:sym typeface="Helios Extended Bold"/>
              </a:rPr>
              <a:t>MEASURING</a:t>
            </a:r>
          </a:p>
          <a:p>
            <a:pPr algn="l">
              <a:lnSpc>
                <a:spcPts val="8400"/>
              </a:lnSpc>
            </a:pPr>
            <a:r>
              <a:rPr lang="en-US" sz="6000" b="1" spc="300">
                <a:solidFill>
                  <a:srgbClr val="000000"/>
                </a:solidFill>
                <a:latin typeface="Helios Extended Bold"/>
                <a:ea typeface="Helios Extended Bold"/>
                <a:cs typeface="Helios Extended Bold"/>
                <a:sym typeface="Helios Extended Bold"/>
              </a:rPr>
              <a:t>STUDENTS’</a:t>
            </a:r>
          </a:p>
          <a:p>
            <a:pPr marL="0" lvl="0" indent="0" algn="l">
              <a:lnSpc>
                <a:spcPts val="8400"/>
              </a:lnSpc>
            </a:pPr>
            <a:r>
              <a:rPr lang="en-US" sz="6000" b="1" spc="300">
                <a:solidFill>
                  <a:srgbClr val="000000"/>
                </a:solidFill>
                <a:latin typeface="Helios Extended Bold"/>
                <a:ea typeface="Helios Extended Bold"/>
                <a:cs typeface="Helios Extended Bold"/>
                <a:sym typeface="Helios Extended Bold"/>
              </a:rPr>
              <a:t>MOTIVATION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8381357" y="2399855"/>
            <a:ext cx="8877943" cy="5480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39"/>
              </a:lnSpc>
            </a:pPr>
            <a:r>
              <a:rPr lang="en-US" sz="2899" spc="28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(Noels, Pelletier, Clément &amp; Vallerand, 2000)</a:t>
            </a:r>
          </a:p>
        </p:txBody>
      </p:sp>
      <p:grpSp>
        <p:nvGrpSpPr>
          <p:cNvPr id="20" name="Group 20"/>
          <p:cNvGrpSpPr/>
          <p:nvPr/>
        </p:nvGrpSpPr>
        <p:grpSpPr>
          <a:xfrm>
            <a:off x="583287" y="9258300"/>
            <a:ext cx="248490" cy="248490"/>
            <a:chOff x="0" y="0"/>
            <a:chExt cx="812800" cy="8128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7456224" y="789698"/>
            <a:ext cx="248490" cy="248490"/>
            <a:chOff x="0" y="0"/>
            <a:chExt cx="812800" cy="8128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1587</Words>
  <Application>Microsoft Office PowerPoint</Application>
  <PresentationFormat>Custom</PresentationFormat>
  <Paragraphs>287</Paragraphs>
  <Slides>57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64" baseType="lpstr">
      <vt:lpstr>Calibri</vt:lpstr>
      <vt:lpstr>Heebo Bold</vt:lpstr>
      <vt:lpstr>Helios Extended Bold</vt:lpstr>
      <vt:lpstr>Lato Bold</vt:lpstr>
      <vt:lpstr>Lato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THESIS SLIDES - QUYNH ANH</dc:title>
  <cp:lastModifiedBy>HP Probook</cp:lastModifiedBy>
  <cp:revision>2</cp:revision>
  <dcterms:created xsi:type="dcterms:W3CDTF">2006-08-16T00:00:00Z</dcterms:created>
  <dcterms:modified xsi:type="dcterms:W3CDTF">2024-09-09T08:37:33Z</dcterms:modified>
  <dc:identifier>DAGFQTnmIF0</dc:identifier>
</cp:coreProperties>
</file>