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9" r:id="rId3"/>
    <p:sldId id="260" r:id="rId4"/>
    <p:sldId id="258" r:id="rId5"/>
    <p:sldId id="272" r:id="rId6"/>
    <p:sldId id="268" r:id="rId7"/>
    <p:sldId id="273" r:id="rId8"/>
  </p:sldIdLst>
  <p:sldSz cx="18288000" cy="10287000"/>
  <p:notesSz cx="6858000" cy="9144000"/>
  <p:embeddedFontLst>
    <p:embeddedFont>
      <p:font typeface="Saira ExtraCondensed Bold" panose="020B0604020202020204" charset="0"/>
      <p:regular r:id="rId9"/>
    </p:embeddedFont>
    <p:embeddedFont>
      <p:font typeface="Bahnschrift Light" panose="020B0502040204020203" pitchFamily="34" charset="0"/>
      <p:regular r:id="rId10"/>
    </p:embeddedFont>
    <p:embeddedFont>
      <p:font typeface="Muli" panose="020B0604020202020204" charset="0"/>
      <p:regular r:id="rId11"/>
    </p:embeddedFont>
    <p:embeddedFont>
      <p:font typeface="Palace Script MT" panose="030303020206070C0B05" pitchFamily="66" charset="0"/>
      <p:italic r:id="rId12"/>
    </p:embeddedFont>
    <p:embeddedFont>
      <p:font typeface="Calibri" panose="020F0502020204030204" pitchFamily="34" charset="0"/>
      <p:regular r:id="rId13"/>
      <p:bold r:id="rId14"/>
      <p:italic r:id="rId15"/>
      <p:boldItalic r:id="rId16"/>
    </p:embeddedFont>
    <p:embeddedFont>
      <p:font typeface="Muli Semi-Bold" panose="020B0604020202020204" charset="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8067"/>
    <a:srgbClr val="FF3399"/>
    <a:srgbClr val="FF99CC"/>
    <a:srgbClr val="001D5A"/>
    <a:srgbClr val="0003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65969" autoAdjust="0"/>
  </p:normalViewPr>
  <p:slideViewPr>
    <p:cSldViewPr>
      <p:cViewPr varScale="1">
        <p:scale>
          <a:sx n="46" d="100"/>
          <a:sy n="46" d="100"/>
        </p:scale>
        <p:origin x="540"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5.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font" Target="fonts/font8.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font" Target="fonts/font7.fntdata"/><Relationship Id="rId10" Type="http://schemas.openxmlformats.org/officeDocument/2006/relationships/font" Target="fonts/font2.fntdata"/><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1.svg"/><Relationship Id="rId7"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9.png"/><Relationship Id="rId10" Type="http://schemas.microsoft.com/office/2007/relationships/hdphoto" Target="../media/hdphoto2.wdp"/><Relationship Id="rId4" Type="http://schemas.openxmlformats.org/officeDocument/2006/relationships/image" Target="../media/image5.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78067"/>
        </a:solidFill>
        <a:effectLst/>
      </p:bgPr>
    </p:bg>
    <p:spTree>
      <p:nvGrpSpPr>
        <p:cNvPr id="1" name=""/>
        <p:cNvGrpSpPr/>
        <p:nvPr/>
      </p:nvGrpSpPr>
      <p:grpSpPr>
        <a:xfrm>
          <a:off x="0" y="0"/>
          <a:ext cx="0" cy="0"/>
          <a:chOff x="0" y="0"/>
          <a:chExt cx="0" cy="0"/>
        </a:xfrm>
      </p:grpSpPr>
      <p:grpSp>
        <p:nvGrpSpPr>
          <p:cNvPr id="2" name="Group 2"/>
          <p:cNvGrpSpPr/>
          <p:nvPr/>
        </p:nvGrpSpPr>
        <p:grpSpPr>
          <a:xfrm>
            <a:off x="8265967" y="-6947689"/>
            <a:ext cx="10337777" cy="10337777"/>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0D2EF"/>
            </a:solidFill>
          </p:spPr>
        </p:sp>
      </p:grpSp>
      <p:sp>
        <p:nvSpPr>
          <p:cNvPr id="6" name="AutoShape 6"/>
          <p:cNvSpPr/>
          <p:nvPr/>
        </p:nvSpPr>
        <p:spPr>
          <a:xfrm>
            <a:off x="0" y="8437880"/>
            <a:ext cx="18281541" cy="1849120"/>
          </a:xfrm>
          <a:prstGeom prst="rect">
            <a:avLst/>
          </a:prstGeom>
          <a:solidFill>
            <a:srgbClr val="FFFFFF"/>
          </a:solidFill>
        </p:spPr>
      </p:sp>
      <p:sp>
        <p:nvSpPr>
          <p:cNvPr id="9" name="TextBox 9"/>
          <p:cNvSpPr txBox="1"/>
          <p:nvPr/>
        </p:nvSpPr>
        <p:spPr>
          <a:xfrm>
            <a:off x="1939769" y="2717369"/>
            <a:ext cx="6542232" cy="3897221"/>
          </a:xfrm>
          <a:prstGeom prst="rect">
            <a:avLst/>
          </a:prstGeom>
        </p:spPr>
        <p:txBody>
          <a:bodyPr lIns="0" tIns="0" rIns="0" bIns="0" rtlCol="0" anchor="t">
            <a:spAutoFit/>
          </a:bodyPr>
          <a:lstStyle/>
          <a:p>
            <a:pPr algn="ctr">
              <a:lnSpc>
                <a:spcPts val="14999"/>
              </a:lnSpc>
            </a:pPr>
            <a:r>
              <a:rPr lang="en-US" sz="13800" dirty="0">
                <a:solidFill>
                  <a:schemeClr val="bg1"/>
                </a:solidFill>
                <a:latin typeface="Saira ExtraCondensed Bold" panose="020B0604020202020204" charset="0"/>
              </a:rPr>
              <a:t>Speech is not Enough!</a:t>
            </a:r>
            <a:endParaRPr lang="en-US" sz="333200" b="1" dirty="0">
              <a:solidFill>
                <a:schemeClr val="bg1"/>
              </a:solidFill>
              <a:latin typeface="Saira ExtraCondensed Bold" panose="020B0604020202020204" charset="0"/>
              <a:ea typeface="Saira ExtraCondensed Bold"/>
              <a:cs typeface="Saira ExtraCondensed Bold"/>
              <a:sym typeface="Saira ExtraCondensed Bold"/>
            </a:endParaRPr>
          </a:p>
        </p:txBody>
      </p:sp>
      <p:sp>
        <p:nvSpPr>
          <p:cNvPr id="16" name="TextBox 16"/>
          <p:cNvSpPr txBox="1"/>
          <p:nvPr/>
        </p:nvSpPr>
        <p:spPr>
          <a:xfrm>
            <a:off x="1758634" y="1044896"/>
            <a:ext cx="3651566" cy="285143"/>
          </a:xfrm>
          <a:prstGeom prst="rect">
            <a:avLst/>
          </a:prstGeom>
        </p:spPr>
        <p:txBody>
          <a:bodyPr lIns="0" tIns="0" rIns="0" bIns="0" rtlCol="0" anchor="t">
            <a:spAutoFit/>
          </a:bodyPr>
          <a:lstStyle/>
          <a:p>
            <a:pPr algn="l">
              <a:lnSpc>
                <a:spcPts val="2240"/>
              </a:lnSpc>
            </a:pPr>
            <a:r>
              <a:rPr lang="en-US" sz="2400" b="1" dirty="0" err="1" smtClean="0">
                <a:solidFill>
                  <a:srgbClr val="FFFFFF"/>
                </a:solidFill>
                <a:latin typeface="Muli Semi-Bold"/>
                <a:ea typeface="Muli Semi-Bold"/>
                <a:cs typeface="Muli Semi-Bold"/>
                <a:sym typeface="Muli Semi-Bold"/>
              </a:rPr>
              <a:t>Vinh</a:t>
            </a:r>
            <a:r>
              <a:rPr lang="en-US" sz="2400" b="1" dirty="0" smtClean="0">
                <a:solidFill>
                  <a:srgbClr val="FFFFFF"/>
                </a:solidFill>
                <a:latin typeface="Muli Semi-Bold"/>
                <a:ea typeface="Muli Semi-Bold"/>
                <a:cs typeface="Muli Semi-Bold"/>
                <a:sym typeface="Muli Semi-Bold"/>
              </a:rPr>
              <a:t> University</a:t>
            </a:r>
            <a:endParaRPr lang="en-US" sz="2400" b="1" dirty="0">
              <a:solidFill>
                <a:srgbClr val="FFFFFF"/>
              </a:solidFill>
              <a:latin typeface="Muli Semi-Bold"/>
              <a:ea typeface="Muli Semi-Bold"/>
              <a:cs typeface="Muli Semi-Bold"/>
              <a:sym typeface="Muli Semi-Bold"/>
            </a:endParaRPr>
          </a:p>
        </p:txBody>
      </p:sp>
      <p:grpSp>
        <p:nvGrpSpPr>
          <p:cNvPr id="22" name="Group 21"/>
          <p:cNvGrpSpPr/>
          <p:nvPr/>
        </p:nvGrpSpPr>
        <p:grpSpPr>
          <a:xfrm>
            <a:off x="6954418" y="-2375536"/>
            <a:ext cx="11619660" cy="16434436"/>
            <a:chOff x="6954418" y="-2375536"/>
            <a:chExt cx="11619660" cy="16434436"/>
          </a:xfrm>
        </p:grpSpPr>
        <p:sp>
          <p:nvSpPr>
            <p:cNvPr id="14" name="TextBox 14"/>
            <p:cNvSpPr txBox="1"/>
            <p:nvPr/>
          </p:nvSpPr>
          <p:spPr>
            <a:xfrm>
              <a:off x="8269196" y="9157018"/>
              <a:ext cx="8990104" cy="457305"/>
            </a:xfrm>
            <a:prstGeom prst="rect">
              <a:avLst/>
            </a:prstGeom>
          </p:spPr>
          <p:txBody>
            <a:bodyPr lIns="0" tIns="0" rIns="0" bIns="0" rtlCol="0" anchor="t">
              <a:spAutoFit/>
            </a:bodyPr>
            <a:lstStyle/>
            <a:p>
              <a:pPr algn="ctr">
                <a:lnSpc>
                  <a:spcPts val="3080"/>
                </a:lnSpc>
              </a:pPr>
              <a:r>
                <a:rPr lang="en-US" sz="4800" dirty="0"/>
                <a:t>Kent Wallace </a:t>
              </a:r>
              <a:endParaRPr lang="en-US" sz="5400" b="1" dirty="0">
                <a:solidFill>
                  <a:srgbClr val="2C2C2C"/>
                </a:solidFill>
                <a:latin typeface="Muli Semi-Bold"/>
                <a:ea typeface="Muli Semi-Bold"/>
                <a:cs typeface="Muli Semi-Bold"/>
                <a:sym typeface="Muli Semi-Bold"/>
              </a:endParaRPr>
            </a:p>
          </p:txBody>
        </p:sp>
        <p:pic>
          <p:nvPicPr>
            <p:cNvPr id="19" name="Picture 2" descr="Không có mô tả ảnh."/>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45994" y1="29980" x2="49102" y2="30127"/>
                          <a14:foregroundMark x1="46961" y1="28662" x2="54006" y2="27930"/>
                          <a14:foregroundMark x1="48964" y1="28027" x2="51796" y2="27539"/>
                          <a14:foregroundMark x1="52003" y1="27490" x2="54006" y2="27490"/>
                          <a14:foregroundMark x1="38881" y1="66211" x2="39227" y2="63770"/>
                          <a14:foregroundMark x1="63536" y1="64258" x2="67334" y2="67090"/>
                          <a14:backgroundMark x1="31561" y1="65186" x2="35428" y2="65186"/>
                          <a14:backgroundMark x1="35428" y1="65283" x2="40193" y2="64893"/>
                          <a14:backgroundMark x1="70994" y1="65283" x2="74240" y2="65283"/>
                          <a14:backgroundMark x1="75691" y1="63330" x2="76036" y2="62500"/>
                        </a14:backgroundRemoval>
                      </a14:imgEffect>
                    </a14:imgLayer>
                  </a14:imgProps>
                </a:ext>
                <a:ext uri="{28A0092B-C50C-407E-A947-70E740481C1C}">
                  <a14:useLocalDpi xmlns:a14="http://schemas.microsoft.com/office/drawing/2010/main" val="0"/>
                </a:ext>
              </a:extLst>
            </a:blip>
            <a:srcRect/>
            <a:stretch>
              <a:fillRect/>
            </a:stretch>
          </p:blipFill>
          <p:spPr bwMode="auto">
            <a:xfrm>
              <a:off x="6954418" y="-2375536"/>
              <a:ext cx="11619660" cy="1643443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1430000" y="8097520"/>
              <a:ext cx="502920" cy="322580"/>
            </a:xfrm>
            <a:prstGeom prst="rect">
              <a:avLst/>
            </a:prstGeom>
            <a:solidFill>
              <a:srgbClr val="0003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3975080" y="8097520"/>
              <a:ext cx="502920" cy="322580"/>
            </a:xfrm>
            <a:prstGeom prst="rect">
              <a:avLst/>
            </a:prstGeom>
            <a:solidFill>
              <a:srgbClr val="001D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4478000" y="8097520"/>
              <a:ext cx="381000" cy="322580"/>
            </a:xfrm>
            <a:prstGeom prst="rect">
              <a:avLst/>
            </a:prstGeom>
            <a:solidFill>
              <a:srgbClr val="278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76" name="Picture 4" descr="VinhUni - Trường Đại học Vi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05" y="559198"/>
            <a:ext cx="1238200" cy="12382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Trường Xanh Tuệ Đức Nghệ A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5"/>
          <a:stretch>
            <a:fillRect/>
          </a:stretch>
        </p:blipFill>
        <p:spPr>
          <a:xfrm>
            <a:off x="12017436" y="380868"/>
            <a:ext cx="1331072" cy="1331072"/>
          </a:xfrm>
          <a:prstGeom prst="ellipse">
            <a:avLst/>
          </a:prstGeom>
        </p:spPr>
      </p:pic>
      <p:sp>
        <p:nvSpPr>
          <p:cNvPr id="17" name="TextBox 16"/>
          <p:cNvSpPr txBox="1"/>
          <p:nvPr/>
        </p:nvSpPr>
        <p:spPr>
          <a:xfrm>
            <a:off x="13573098" y="762768"/>
            <a:ext cx="3651566" cy="886397"/>
          </a:xfrm>
          <a:prstGeom prst="rect">
            <a:avLst/>
          </a:prstGeom>
        </p:spPr>
        <p:txBody>
          <a:bodyPr lIns="0" tIns="0" rIns="0" bIns="0" rtlCol="0" anchor="t">
            <a:spAutoFit/>
          </a:bodyPr>
          <a:lstStyle/>
          <a:p>
            <a:pPr algn="ctr">
              <a:lnSpc>
                <a:spcPct val="120000"/>
              </a:lnSpc>
            </a:pPr>
            <a:r>
              <a:rPr lang="en-US" sz="2400" b="1" dirty="0" err="1" smtClean="0">
                <a:latin typeface="Muli Semi-Bold"/>
                <a:ea typeface="Muli Semi-Bold"/>
                <a:cs typeface="Muli Semi-Bold"/>
                <a:sym typeface="Muli Semi-Bold"/>
              </a:rPr>
              <a:t>Trường</a:t>
            </a:r>
            <a:r>
              <a:rPr lang="en-US" sz="2400" b="1" dirty="0" smtClean="0">
                <a:latin typeface="Muli Semi-Bold"/>
                <a:ea typeface="Muli Semi-Bold"/>
                <a:cs typeface="Muli Semi-Bold"/>
                <a:sym typeface="Muli Semi-Bold"/>
              </a:rPr>
              <a:t> TH &amp; THCS </a:t>
            </a:r>
            <a:r>
              <a:rPr lang="en-US" sz="2400" b="1" dirty="0" err="1" smtClean="0">
                <a:latin typeface="Muli Semi-Bold"/>
                <a:ea typeface="Muli Semi-Bold"/>
                <a:cs typeface="Muli Semi-Bold"/>
                <a:sym typeface="Muli Semi-Bold"/>
              </a:rPr>
              <a:t>Xanh</a:t>
            </a:r>
            <a:r>
              <a:rPr lang="en-US" sz="2400" b="1" dirty="0" smtClean="0">
                <a:latin typeface="Muli Semi-Bold"/>
                <a:ea typeface="Muli Semi-Bold"/>
                <a:cs typeface="Muli Semi-Bold"/>
                <a:sym typeface="Muli Semi-Bold"/>
              </a:rPr>
              <a:t> </a:t>
            </a:r>
            <a:r>
              <a:rPr lang="en-US" sz="2400" b="1" dirty="0" err="1" smtClean="0">
                <a:latin typeface="Muli Semi-Bold"/>
                <a:ea typeface="Muli Semi-Bold"/>
                <a:cs typeface="Muli Semi-Bold"/>
                <a:sym typeface="Muli Semi-Bold"/>
              </a:rPr>
              <a:t>Tuệ</a:t>
            </a:r>
            <a:r>
              <a:rPr lang="en-US" sz="2400" b="1" dirty="0" smtClean="0">
                <a:latin typeface="Muli Semi-Bold"/>
                <a:ea typeface="Muli Semi-Bold"/>
                <a:cs typeface="Muli Semi-Bold"/>
                <a:sym typeface="Muli Semi-Bold"/>
              </a:rPr>
              <a:t> </a:t>
            </a:r>
            <a:r>
              <a:rPr lang="en-US" sz="2400" b="1" dirty="0" err="1" smtClean="0">
                <a:latin typeface="Muli Semi-Bold"/>
                <a:ea typeface="Muli Semi-Bold"/>
                <a:cs typeface="Muli Semi-Bold"/>
                <a:sym typeface="Muli Semi-Bold"/>
              </a:rPr>
              <a:t>Đức</a:t>
            </a:r>
            <a:r>
              <a:rPr lang="en-US" sz="2400" b="1" dirty="0" smtClean="0">
                <a:latin typeface="Muli Semi-Bold"/>
                <a:ea typeface="Muli Semi-Bold"/>
                <a:cs typeface="Muli Semi-Bold"/>
                <a:sym typeface="Muli Semi-Bold"/>
              </a:rPr>
              <a:t> </a:t>
            </a:r>
            <a:r>
              <a:rPr lang="en-US" sz="2400" b="1" dirty="0" err="1" smtClean="0">
                <a:latin typeface="Muli Semi-Bold"/>
                <a:ea typeface="Muli Semi-Bold"/>
                <a:cs typeface="Muli Semi-Bold"/>
                <a:sym typeface="Muli Semi-Bold"/>
              </a:rPr>
              <a:t>Nghệ</a:t>
            </a:r>
            <a:r>
              <a:rPr lang="en-US" sz="2400" b="1" dirty="0" smtClean="0">
                <a:latin typeface="Muli Semi-Bold"/>
                <a:ea typeface="Muli Semi-Bold"/>
                <a:cs typeface="Muli Semi-Bold"/>
                <a:sym typeface="Muli Semi-Bold"/>
              </a:rPr>
              <a:t> An</a:t>
            </a:r>
            <a:endParaRPr lang="en-US" sz="2400" b="1" dirty="0">
              <a:latin typeface="Muli Semi-Bold"/>
              <a:ea typeface="Muli Semi-Bold"/>
              <a:cs typeface="Muli Semi-Bold"/>
              <a:sym typeface="Muli Semi-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F4EA"/>
        </a:solidFill>
        <a:effectLst/>
      </p:bgPr>
    </p:bg>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dirty="0"/>
          </a:p>
        </p:txBody>
      </p:sp>
      <p:sp>
        <p:nvSpPr>
          <p:cNvPr id="3" name="AutoShape 3"/>
          <p:cNvSpPr/>
          <p:nvPr/>
        </p:nvSpPr>
        <p:spPr>
          <a:xfrm>
            <a:off x="10287000" y="0"/>
            <a:ext cx="8001000" cy="10287000"/>
          </a:xfrm>
          <a:prstGeom prst="rect">
            <a:avLst/>
          </a:prstGeom>
          <a:solidFill>
            <a:schemeClr val="bg1"/>
          </a:solidFill>
        </p:spPr>
      </p:sp>
      <p:sp>
        <p:nvSpPr>
          <p:cNvPr id="4" name="TextBox 4"/>
          <p:cNvSpPr txBox="1"/>
          <p:nvPr/>
        </p:nvSpPr>
        <p:spPr>
          <a:xfrm>
            <a:off x="2721613" y="3106158"/>
            <a:ext cx="7291789" cy="5281446"/>
          </a:xfrm>
          <a:prstGeom prst="rect">
            <a:avLst/>
          </a:prstGeom>
        </p:spPr>
        <p:txBody>
          <a:bodyPr wrap="square" lIns="0" tIns="0" rIns="0" bIns="0" rtlCol="0" anchor="t">
            <a:spAutoFit/>
          </a:bodyPr>
          <a:lstStyle/>
          <a:p>
            <a:pPr algn="ctr">
              <a:lnSpc>
                <a:spcPct val="120000"/>
              </a:lnSpc>
            </a:pPr>
            <a:r>
              <a:rPr lang="en-US" sz="4800" b="1" dirty="0" smtClean="0">
                <a:solidFill>
                  <a:srgbClr val="FFFFFF"/>
                </a:solidFill>
                <a:latin typeface="Saira ExtraCondensed Bold"/>
                <a:ea typeface="Saira ExtraCondensed Bold"/>
                <a:cs typeface="Saira ExtraCondensed Bold"/>
                <a:sym typeface="Saira ExtraCondensed Bold"/>
              </a:rPr>
              <a:t>“Why is it that Vietnamese learners who achieve band 7.0 or 8.0 in IELTS are still unable to share their knowledge or use English to prove, analyze, explain, or criticize any topic at the expected level?”</a:t>
            </a:r>
            <a:endParaRPr lang="en-US" sz="4800" b="1" dirty="0">
              <a:solidFill>
                <a:srgbClr val="FFFFFF"/>
              </a:solidFill>
              <a:latin typeface="Saira ExtraCondensed Bold"/>
              <a:ea typeface="Saira ExtraCondensed Bold"/>
              <a:cs typeface="Saira ExtraCondensed Bold"/>
              <a:sym typeface="Saira ExtraCondensed Bold"/>
            </a:endParaRPr>
          </a:p>
        </p:txBody>
      </p:sp>
      <p:sp>
        <p:nvSpPr>
          <p:cNvPr id="5" name="TextBox 5"/>
          <p:cNvSpPr txBox="1"/>
          <p:nvPr/>
        </p:nvSpPr>
        <p:spPr>
          <a:xfrm>
            <a:off x="2139681" y="8765222"/>
            <a:ext cx="7004319" cy="460960"/>
          </a:xfrm>
          <a:prstGeom prst="rect">
            <a:avLst/>
          </a:prstGeom>
        </p:spPr>
        <p:txBody>
          <a:bodyPr lIns="0" tIns="0" rIns="0" bIns="0" rtlCol="0" anchor="t">
            <a:spAutoFit/>
          </a:bodyPr>
          <a:lstStyle/>
          <a:p>
            <a:pPr algn="r">
              <a:lnSpc>
                <a:spcPts val="3919"/>
              </a:lnSpc>
            </a:pPr>
            <a:r>
              <a:rPr lang="en-US" sz="2799" dirty="0" smtClean="0">
                <a:solidFill>
                  <a:srgbClr val="FFFFFF"/>
                </a:solidFill>
                <a:latin typeface="Muli"/>
                <a:ea typeface="Muli"/>
                <a:cs typeface="Muli"/>
                <a:sym typeface="Muli"/>
              </a:rPr>
              <a:t>- Chu </a:t>
            </a:r>
            <a:r>
              <a:rPr lang="en-US" sz="2799" dirty="0" err="1" smtClean="0">
                <a:solidFill>
                  <a:srgbClr val="FFFFFF"/>
                </a:solidFill>
                <a:latin typeface="Muli"/>
                <a:ea typeface="Muli"/>
                <a:cs typeface="Muli"/>
                <a:sym typeface="Muli"/>
              </a:rPr>
              <a:t>Thi</a:t>
            </a:r>
            <a:r>
              <a:rPr lang="en-US" sz="2799" dirty="0" smtClean="0">
                <a:solidFill>
                  <a:srgbClr val="FFFFFF"/>
                </a:solidFill>
                <a:latin typeface="Muli"/>
                <a:ea typeface="Muli"/>
                <a:cs typeface="Muli"/>
                <a:sym typeface="Muli"/>
              </a:rPr>
              <a:t> Van </a:t>
            </a:r>
            <a:r>
              <a:rPr lang="en-US" sz="2799" dirty="0" err="1" smtClean="0">
                <a:solidFill>
                  <a:srgbClr val="FFFFFF"/>
                </a:solidFill>
                <a:latin typeface="Muli"/>
                <a:ea typeface="Muli"/>
                <a:cs typeface="Muli"/>
                <a:sym typeface="Muli"/>
              </a:rPr>
              <a:t>Anh</a:t>
            </a:r>
            <a:endParaRPr lang="en-US" sz="2799" dirty="0">
              <a:solidFill>
                <a:srgbClr val="FFFFFF"/>
              </a:solidFill>
              <a:latin typeface="Muli"/>
              <a:ea typeface="Muli"/>
              <a:cs typeface="Muli"/>
              <a:sym typeface="Muli"/>
            </a:endParaRPr>
          </a:p>
        </p:txBody>
      </p:sp>
      <p:grpSp>
        <p:nvGrpSpPr>
          <p:cNvPr id="10" name="Group 10"/>
          <p:cNvGrpSpPr/>
          <p:nvPr/>
        </p:nvGrpSpPr>
        <p:grpSpPr>
          <a:xfrm>
            <a:off x="812811" y="812811"/>
            <a:ext cx="1881093" cy="1881093"/>
            <a:chOff x="0" y="0"/>
            <a:chExt cx="2508123" cy="2508123"/>
          </a:xfrm>
        </p:grpSpPr>
        <p:grpSp>
          <p:nvGrpSpPr>
            <p:cNvPr id="11" name="Group 11"/>
            <p:cNvGrpSpPr/>
            <p:nvPr/>
          </p:nvGrpSpPr>
          <p:grpSpPr>
            <a:xfrm>
              <a:off x="0" y="0"/>
              <a:ext cx="2508123" cy="2508123"/>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0D2EF"/>
              </a:solidFill>
            </p:spPr>
          </p:sp>
        </p:grpSp>
        <p:sp>
          <p:nvSpPr>
            <p:cNvPr id="13" name="Freeform 13"/>
            <p:cNvSpPr/>
            <p:nvPr/>
          </p:nvSpPr>
          <p:spPr>
            <a:xfrm>
              <a:off x="688183" y="650457"/>
              <a:ext cx="1131758" cy="1207209"/>
            </a:xfrm>
            <a:custGeom>
              <a:avLst/>
              <a:gdLst/>
              <a:ahLst/>
              <a:cxnLst/>
              <a:rect l="l" t="t" r="r" b="b"/>
              <a:pathLst>
                <a:path w="1131758" h="1207209">
                  <a:moveTo>
                    <a:pt x="0" y="0"/>
                  </a:moveTo>
                  <a:lnTo>
                    <a:pt x="1131758" y="0"/>
                  </a:lnTo>
                  <a:lnTo>
                    <a:pt x="1131758" y="1207209"/>
                  </a:lnTo>
                  <a:lnTo>
                    <a:pt x="0" y="1207209"/>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grpSp>
      <p:pic>
        <p:nvPicPr>
          <p:cNvPr id="6" name="Picture 5"/>
          <p:cNvPicPr>
            <a:picLocks noChangeAspect="1"/>
          </p:cNvPicPr>
          <p:nvPr/>
        </p:nvPicPr>
        <p:blipFill>
          <a:blip r:embed="rId7"/>
          <a:stretch>
            <a:fillRect/>
          </a:stretch>
        </p:blipFill>
        <p:spPr>
          <a:xfrm>
            <a:off x="10378013" y="3955353"/>
            <a:ext cx="7906965" cy="2593576"/>
          </a:xfrm>
          <a:prstGeom prst="rect">
            <a:avLst/>
          </a:prstGeom>
        </p:spPr>
      </p:pic>
      <p:sp>
        <p:nvSpPr>
          <p:cNvPr id="7" name="AutoShape 2" descr="VnExpress International updated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Vietnam political and social affair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p:cNvPicPr>
            <a:picLocks noChangeAspect="1"/>
          </p:cNvPicPr>
          <p:nvPr/>
        </p:nvPicPr>
        <p:blipFill>
          <a:blip r:embed="rId8"/>
          <a:stretch>
            <a:fillRect/>
          </a:stretch>
        </p:blipFill>
        <p:spPr>
          <a:xfrm>
            <a:off x="10482318" y="1916752"/>
            <a:ext cx="7367047" cy="1371600"/>
          </a:xfrm>
          <a:prstGeom prst="rect">
            <a:avLst/>
          </a:prstGeom>
        </p:spPr>
      </p:pic>
      <p:sp>
        <p:nvSpPr>
          <p:cNvPr id="17" name="Rectangle 16"/>
          <p:cNvSpPr/>
          <p:nvPr/>
        </p:nvSpPr>
        <p:spPr>
          <a:xfrm>
            <a:off x="10461536" y="5120319"/>
            <a:ext cx="5543505" cy="461665"/>
          </a:xfrm>
          <a:prstGeom prst="rect">
            <a:avLst/>
          </a:prstGeom>
          <a:solidFill>
            <a:schemeClr val="bg1"/>
          </a:solidFill>
        </p:spPr>
        <p:txBody>
          <a:bodyPr wrap="none">
            <a:spAutoFit/>
          </a:bodyPr>
          <a:lstStyle/>
          <a:p>
            <a:r>
              <a:rPr lang="de-DE" sz="2400" dirty="0">
                <a:solidFill>
                  <a:srgbClr val="999999"/>
                </a:solidFill>
                <a:latin typeface="arial" panose="020B0604020202020204" pitchFamily="34" charset="0"/>
              </a:rPr>
              <a:t>November 26, 2022 | 06:38 am GMT+7</a:t>
            </a:r>
            <a:endParaRPr lang="en-US" sz="2400" dirty="0"/>
          </a:p>
        </p:txBody>
      </p:sp>
      <p:sp>
        <p:nvSpPr>
          <p:cNvPr id="19" name="Rectangle 18"/>
          <p:cNvSpPr/>
          <p:nvPr/>
        </p:nvSpPr>
        <p:spPr>
          <a:xfrm>
            <a:off x="10482318" y="5482973"/>
            <a:ext cx="4602260" cy="1271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Chu Thị Vân Anh - Báo VnExpress"/>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6500" y1="5500" x2="27000" y2="28500"/>
                      </a14:backgroundRemoval>
                    </a14:imgEffect>
                  </a14:imgLayer>
                </a14:imgProps>
              </a:ext>
              <a:ext uri="{28A0092B-C50C-407E-A947-70E740481C1C}">
                <a14:useLocalDpi xmlns:a14="http://schemas.microsoft.com/office/drawing/2010/main" val="0"/>
              </a:ext>
            </a:extLst>
          </a:blip>
          <a:srcRect/>
          <a:stretch>
            <a:fillRect/>
          </a:stretch>
        </p:blipFill>
        <p:spPr bwMode="auto">
          <a:xfrm>
            <a:off x="10475391" y="5977631"/>
            <a:ext cx="1466740" cy="146674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7"/>
          <p:cNvSpPr>
            <a:spLocks noChangeArrowheads="1"/>
          </p:cNvSpPr>
          <p:nvPr/>
        </p:nvSpPr>
        <p:spPr bwMode="auto">
          <a:xfrm>
            <a:off x="12215729" y="6210300"/>
            <a:ext cx="4953000" cy="8290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566"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000000"/>
                </a:solidFill>
                <a:effectLst/>
                <a:latin typeface="Montserrat"/>
              </a:rPr>
              <a:t>Chu </a:t>
            </a:r>
            <a:r>
              <a:rPr kumimoji="0" lang="en-US" altLang="en-US" sz="2400" b="1" i="0" u="none" strike="noStrike" cap="none" normalizeH="0" baseline="0" dirty="0" err="1" smtClean="0">
                <a:ln>
                  <a:noFill/>
                </a:ln>
                <a:solidFill>
                  <a:srgbClr val="000000"/>
                </a:solidFill>
                <a:effectLst/>
                <a:latin typeface="Montserrat"/>
              </a:rPr>
              <a:t>Thi</a:t>
            </a:r>
            <a:r>
              <a:rPr kumimoji="0" lang="en-US" altLang="en-US" sz="2400" b="1" i="0" u="none" strike="noStrike" cap="none" normalizeH="0" baseline="0" dirty="0" smtClean="0">
                <a:ln>
                  <a:noFill/>
                </a:ln>
                <a:solidFill>
                  <a:srgbClr val="000000"/>
                </a:solidFill>
                <a:effectLst/>
                <a:latin typeface="Montserrat"/>
              </a:rPr>
              <a:t> Van </a:t>
            </a:r>
            <a:r>
              <a:rPr kumimoji="0" lang="en-US" altLang="en-US" sz="2400" b="1" i="0" u="none" strike="noStrike" cap="none" normalizeH="0" baseline="0" dirty="0" err="1" smtClean="0">
                <a:ln>
                  <a:noFill/>
                </a:ln>
                <a:solidFill>
                  <a:srgbClr val="000000"/>
                </a:solidFill>
                <a:effectLst/>
                <a:latin typeface="Montserrat"/>
              </a:rPr>
              <a:t>Anh</a:t>
            </a:r>
            <a:endParaRPr kumimoji="0" lang="en-US" altLang="en-US" sz="2400" b="1" i="0" u="none" strike="noStrike" cap="none" normalizeH="0" baseline="0" dirty="0" smtClean="0">
              <a:ln>
                <a:noFill/>
              </a:ln>
              <a:solidFill>
                <a:srgbClr val="000000"/>
              </a:solidFill>
              <a:effectLst/>
              <a:latin typeface="Montserra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4F4F4F"/>
                </a:solidFill>
                <a:effectLst/>
                <a:latin typeface="Montserrat"/>
              </a:rPr>
              <a:t>Education expert</a:t>
            </a:r>
            <a:r>
              <a:rPr kumimoji="0" lang="en-US" altLang="en-US" sz="2800" b="0" i="0" u="none" strike="noStrike" cap="none" normalizeH="0" baseline="0" dirty="0" smtClean="0">
                <a:ln>
                  <a:noFill/>
                </a:ln>
                <a:solidFill>
                  <a:schemeClr val="tx1"/>
                </a:solidFill>
                <a:effectLst/>
              </a:rPr>
              <a:t> </a:t>
            </a:r>
            <a:endParaRPr kumimoji="0" lang="en-US" altLang="en-US" sz="4000" b="0" i="0" u="none" strike="noStrike" cap="none" normalizeH="0" baseline="0" dirty="0" smtClean="0">
              <a:ln>
                <a:noFill/>
              </a:ln>
              <a:solidFill>
                <a:schemeClr val="tx1"/>
              </a:solidFill>
              <a:effectLst/>
              <a:latin typeface="Arial" panose="020B0604020202020204" pitchFamily="34" charset="0"/>
            </a:endParaRPr>
          </a:p>
        </p:txBody>
      </p:sp>
      <p:sp>
        <p:nvSpPr>
          <p:cNvPr id="20" name="AutoShape 9" descr="VnExpress International - Ứng dụng trên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 name="Picture 20"/>
          <p:cNvPicPr>
            <a:picLocks noChangeAspect="1"/>
          </p:cNvPicPr>
          <p:nvPr/>
        </p:nvPicPr>
        <p:blipFill>
          <a:blip r:embed="rId11"/>
          <a:stretch>
            <a:fillRect/>
          </a:stretch>
        </p:blipFill>
        <p:spPr>
          <a:xfrm>
            <a:off x="578488" y="679634"/>
            <a:ext cx="2143125" cy="2143125"/>
          </a:xfrm>
          <a:prstGeom prst="ellipse">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78067"/>
        </a:solidFill>
        <a:effectLst/>
      </p:bgPr>
    </p:bg>
    <p:spTree>
      <p:nvGrpSpPr>
        <p:cNvPr id="1" name=""/>
        <p:cNvGrpSpPr/>
        <p:nvPr/>
      </p:nvGrpSpPr>
      <p:grpSpPr>
        <a:xfrm>
          <a:off x="0" y="0"/>
          <a:ext cx="0" cy="0"/>
          <a:chOff x="0" y="0"/>
          <a:chExt cx="0" cy="0"/>
        </a:xfrm>
      </p:grpSpPr>
      <p:sp>
        <p:nvSpPr>
          <p:cNvPr id="5" name="TextBox 5"/>
          <p:cNvSpPr txBox="1"/>
          <p:nvPr/>
        </p:nvSpPr>
        <p:spPr>
          <a:xfrm>
            <a:off x="10871337" y="1776432"/>
            <a:ext cx="6413265" cy="1231106"/>
          </a:xfrm>
          <a:prstGeom prst="rect">
            <a:avLst/>
          </a:prstGeom>
        </p:spPr>
        <p:txBody>
          <a:bodyPr lIns="0" tIns="0" rIns="0" bIns="0" rtlCol="0" anchor="t">
            <a:spAutoFit/>
          </a:bodyPr>
          <a:lstStyle/>
          <a:p>
            <a:r>
              <a:rPr lang="en-US" sz="8000" dirty="0">
                <a:latin typeface="Saira ExtraCondensed Bold" panose="020B0604020202020204" charset="0"/>
              </a:rPr>
              <a:t>Triangle method</a:t>
            </a:r>
          </a:p>
        </p:txBody>
      </p:sp>
      <p:sp>
        <p:nvSpPr>
          <p:cNvPr id="14" name="Right Triangle 13"/>
          <p:cNvSpPr/>
          <p:nvPr/>
        </p:nvSpPr>
        <p:spPr>
          <a:xfrm rot="8048292">
            <a:off x="2531538" y="3680925"/>
            <a:ext cx="4038600" cy="419100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TextBox 14"/>
          <p:cNvSpPr txBox="1"/>
          <p:nvPr/>
        </p:nvSpPr>
        <p:spPr>
          <a:xfrm>
            <a:off x="2326537" y="2244925"/>
            <a:ext cx="5724644" cy="646331"/>
          </a:xfrm>
          <a:prstGeom prst="rect">
            <a:avLst/>
          </a:prstGeom>
          <a:noFill/>
        </p:spPr>
        <p:txBody>
          <a:bodyPr wrap="none" rtlCol="0">
            <a:spAutoFit/>
          </a:bodyPr>
          <a:lstStyle/>
          <a:p>
            <a:r>
              <a:rPr lang="en-US" sz="3600" b="1" dirty="0" smtClean="0">
                <a:solidFill>
                  <a:schemeClr val="bg1"/>
                </a:solidFill>
                <a:latin typeface="Bahnschrift Light" panose="020B0502040204020203" pitchFamily="34" charset="0"/>
              </a:rPr>
              <a:t>Communication (Speaking)</a:t>
            </a:r>
            <a:endParaRPr lang="en-US" sz="3600" b="1" dirty="0">
              <a:solidFill>
                <a:schemeClr val="bg1"/>
              </a:solidFill>
              <a:latin typeface="Bahnschrift Light" panose="020B0502040204020203" pitchFamily="34" charset="0"/>
            </a:endParaRPr>
          </a:p>
        </p:txBody>
      </p:sp>
      <p:sp>
        <p:nvSpPr>
          <p:cNvPr id="16" name="TextBox 15"/>
          <p:cNvSpPr txBox="1"/>
          <p:nvPr/>
        </p:nvSpPr>
        <p:spPr>
          <a:xfrm>
            <a:off x="221536" y="5992537"/>
            <a:ext cx="1848583" cy="646331"/>
          </a:xfrm>
          <a:prstGeom prst="rect">
            <a:avLst/>
          </a:prstGeom>
          <a:noFill/>
        </p:spPr>
        <p:txBody>
          <a:bodyPr wrap="none" rtlCol="0">
            <a:spAutoFit/>
          </a:bodyPr>
          <a:lstStyle/>
          <a:p>
            <a:r>
              <a:rPr lang="en-US" sz="3600" b="1" dirty="0" smtClean="0">
                <a:solidFill>
                  <a:schemeClr val="bg1"/>
                </a:solidFill>
                <a:latin typeface="Bahnschrift Light" panose="020B0502040204020203" pitchFamily="34" charset="0"/>
              </a:rPr>
              <a:t>Reading</a:t>
            </a:r>
            <a:endParaRPr lang="en-US" sz="3600" b="1" dirty="0">
              <a:solidFill>
                <a:schemeClr val="bg1"/>
              </a:solidFill>
              <a:latin typeface="Bahnschrift Light" panose="020B0502040204020203" pitchFamily="34" charset="0"/>
            </a:endParaRPr>
          </a:p>
        </p:txBody>
      </p:sp>
      <p:sp>
        <p:nvSpPr>
          <p:cNvPr id="17" name="TextBox 16"/>
          <p:cNvSpPr txBox="1"/>
          <p:nvPr/>
        </p:nvSpPr>
        <p:spPr>
          <a:xfrm>
            <a:off x="6381731" y="5992537"/>
            <a:ext cx="1661032" cy="646331"/>
          </a:xfrm>
          <a:prstGeom prst="rect">
            <a:avLst/>
          </a:prstGeom>
          <a:noFill/>
        </p:spPr>
        <p:txBody>
          <a:bodyPr wrap="none" rtlCol="0">
            <a:spAutoFit/>
          </a:bodyPr>
          <a:lstStyle/>
          <a:p>
            <a:r>
              <a:rPr lang="en-US" sz="3600" b="1" dirty="0" smtClean="0">
                <a:solidFill>
                  <a:schemeClr val="bg1"/>
                </a:solidFill>
                <a:latin typeface="Bahnschrift Light" panose="020B0502040204020203" pitchFamily="34" charset="0"/>
              </a:rPr>
              <a:t>Writing</a:t>
            </a:r>
            <a:endParaRPr lang="en-US" sz="3600" b="1" dirty="0">
              <a:solidFill>
                <a:schemeClr val="bg1"/>
              </a:solidFill>
              <a:latin typeface="Bahnschrift Light" panose="020B0502040204020203" pitchFamily="34" charset="0"/>
            </a:endParaRPr>
          </a:p>
        </p:txBody>
      </p:sp>
      <p:sp>
        <p:nvSpPr>
          <p:cNvPr id="18" name="Right Triangle 17"/>
          <p:cNvSpPr/>
          <p:nvPr/>
        </p:nvSpPr>
        <p:spPr>
          <a:xfrm rot="8048292">
            <a:off x="10034785" y="7175664"/>
            <a:ext cx="4038600" cy="419100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TextBox 18"/>
          <p:cNvSpPr txBox="1"/>
          <p:nvPr/>
        </p:nvSpPr>
        <p:spPr>
          <a:xfrm>
            <a:off x="10871337" y="5776426"/>
            <a:ext cx="2465740" cy="646331"/>
          </a:xfrm>
          <a:prstGeom prst="rect">
            <a:avLst/>
          </a:prstGeom>
          <a:noFill/>
        </p:spPr>
        <p:txBody>
          <a:bodyPr wrap="none" rtlCol="0">
            <a:spAutoFit/>
          </a:bodyPr>
          <a:lstStyle/>
          <a:p>
            <a:r>
              <a:rPr lang="en-US" sz="3600" b="1" dirty="0" smtClean="0">
                <a:solidFill>
                  <a:schemeClr val="bg1"/>
                </a:solidFill>
                <a:latin typeface="Bahnschrift Light" panose="020B0502040204020203" pitchFamily="34" charset="0"/>
              </a:rPr>
              <a:t>Expressive</a:t>
            </a:r>
            <a:endParaRPr lang="en-US" sz="3600" b="1" dirty="0">
              <a:solidFill>
                <a:schemeClr val="bg1"/>
              </a:solidFill>
              <a:latin typeface="Bahnschrift Light" panose="020B0502040204020203" pitchFamily="34" charset="0"/>
            </a:endParaRPr>
          </a:p>
        </p:txBody>
      </p:sp>
      <p:sp>
        <p:nvSpPr>
          <p:cNvPr id="20" name="TextBox 19"/>
          <p:cNvSpPr txBox="1"/>
          <p:nvPr/>
        </p:nvSpPr>
        <p:spPr>
          <a:xfrm>
            <a:off x="8005882" y="9485400"/>
            <a:ext cx="1205779" cy="646331"/>
          </a:xfrm>
          <a:prstGeom prst="rect">
            <a:avLst/>
          </a:prstGeom>
          <a:noFill/>
        </p:spPr>
        <p:txBody>
          <a:bodyPr wrap="none" rtlCol="0">
            <a:spAutoFit/>
          </a:bodyPr>
          <a:lstStyle/>
          <a:p>
            <a:r>
              <a:rPr lang="en-US" sz="3600" b="1" dirty="0" smtClean="0">
                <a:solidFill>
                  <a:schemeClr val="bg1"/>
                </a:solidFill>
                <a:latin typeface="Bahnschrift Light" panose="020B0502040204020203" pitchFamily="34" charset="0"/>
              </a:rPr>
              <a:t>Loud</a:t>
            </a:r>
            <a:endParaRPr lang="en-US" sz="3600" b="1" dirty="0">
              <a:solidFill>
                <a:schemeClr val="bg1"/>
              </a:solidFill>
              <a:latin typeface="Bahnschrift Light" panose="020B0502040204020203" pitchFamily="34" charset="0"/>
            </a:endParaRPr>
          </a:p>
        </p:txBody>
      </p:sp>
      <p:sp>
        <p:nvSpPr>
          <p:cNvPr id="21" name="TextBox 20"/>
          <p:cNvSpPr txBox="1"/>
          <p:nvPr/>
        </p:nvSpPr>
        <p:spPr>
          <a:xfrm>
            <a:off x="14236733" y="9485399"/>
            <a:ext cx="1292341" cy="646331"/>
          </a:xfrm>
          <a:prstGeom prst="rect">
            <a:avLst/>
          </a:prstGeom>
          <a:noFill/>
        </p:spPr>
        <p:txBody>
          <a:bodyPr wrap="none" rtlCol="0">
            <a:spAutoFit/>
          </a:bodyPr>
          <a:lstStyle/>
          <a:p>
            <a:r>
              <a:rPr lang="en-US" sz="3600" b="1" dirty="0" smtClean="0">
                <a:solidFill>
                  <a:schemeClr val="bg1"/>
                </a:solidFill>
                <a:latin typeface="Bahnschrift Light" panose="020B0502040204020203" pitchFamily="34" charset="0"/>
              </a:rPr>
              <a:t>Clear</a:t>
            </a:r>
            <a:endParaRPr lang="en-US" sz="3600" b="1" dirty="0">
              <a:solidFill>
                <a:schemeClr val="bg1"/>
              </a:solidFill>
              <a:latin typeface="Bahnschrift Light" panose="020B0502040204020203"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90"/>
                                          </p:val>
                                        </p:tav>
                                        <p:tav tm="100000">
                                          <p:val>
                                            <p:fltVal val="0"/>
                                          </p:val>
                                        </p:tav>
                                      </p:tavLst>
                                    </p:anim>
                                    <p:animEffect transition="in" filter="fade">
                                      <p:cBhvr>
                                        <p:cTn id="16" dur="1000"/>
                                        <p:tgtEl>
                                          <p:spTgt spid="1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90"/>
                                          </p:val>
                                        </p:tav>
                                        <p:tav tm="100000">
                                          <p:val>
                                            <p:fltVal val="0"/>
                                          </p:val>
                                        </p:tav>
                                      </p:tavLst>
                                    </p:anim>
                                    <p:animEffect transition="in" filter="fade">
                                      <p:cBhvr>
                                        <p:cTn id="22" dur="1000"/>
                                        <p:tgtEl>
                                          <p:spTgt spid="17"/>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1000" fill="hold"/>
                                        <p:tgtEl>
                                          <p:spTgt spid="16"/>
                                        </p:tgtEl>
                                        <p:attrNameLst>
                                          <p:attrName>ppt_w</p:attrName>
                                        </p:attrNameLst>
                                      </p:cBhvr>
                                      <p:tavLst>
                                        <p:tav tm="0">
                                          <p:val>
                                            <p:fltVal val="0"/>
                                          </p:val>
                                        </p:tav>
                                        <p:tav tm="100000">
                                          <p:val>
                                            <p:strVal val="#ppt_w"/>
                                          </p:val>
                                        </p:tav>
                                      </p:tavLst>
                                    </p:anim>
                                    <p:anim calcmode="lin" valueType="num">
                                      <p:cBhvr>
                                        <p:cTn id="26" dur="1000" fill="hold"/>
                                        <p:tgtEl>
                                          <p:spTgt spid="16"/>
                                        </p:tgtEl>
                                        <p:attrNameLst>
                                          <p:attrName>ppt_h</p:attrName>
                                        </p:attrNameLst>
                                      </p:cBhvr>
                                      <p:tavLst>
                                        <p:tav tm="0">
                                          <p:val>
                                            <p:fltVal val="0"/>
                                          </p:val>
                                        </p:tav>
                                        <p:tav tm="100000">
                                          <p:val>
                                            <p:strVal val="#ppt_h"/>
                                          </p:val>
                                        </p:tav>
                                      </p:tavLst>
                                    </p:anim>
                                    <p:anim calcmode="lin" valueType="num">
                                      <p:cBhvr>
                                        <p:cTn id="27" dur="1000" fill="hold"/>
                                        <p:tgtEl>
                                          <p:spTgt spid="16"/>
                                        </p:tgtEl>
                                        <p:attrNameLst>
                                          <p:attrName>style.rotation</p:attrName>
                                        </p:attrNameLst>
                                      </p:cBhvr>
                                      <p:tavLst>
                                        <p:tav tm="0">
                                          <p:val>
                                            <p:fltVal val="90"/>
                                          </p:val>
                                        </p:tav>
                                        <p:tav tm="100000">
                                          <p:val>
                                            <p:fltVal val="0"/>
                                          </p:val>
                                        </p:tav>
                                      </p:tavLst>
                                    </p:anim>
                                    <p:animEffect transition="in" filter="fade">
                                      <p:cBhvr>
                                        <p:cTn id="28" dur="10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P spid="17" grpId="0"/>
      <p:bldP spid="18" grpId="0" animBg="1"/>
      <p:bldP spid="19" grpId="0"/>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78067"/>
        </a:solidFill>
        <a:effectLst/>
      </p:bgPr>
    </p:bg>
    <p:spTree>
      <p:nvGrpSpPr>
        <p:cNvPr id="1" name=""/>
        <p:cNvGrpSpPr/>
        <p:nvPr/>
      </p:nvGrpSpPr>
      <p:grpSpPr>
        <a:xfrm>
          <a:off x="0" y="0"/>
          <a:ext cx="0" cy="0"/>
          <a:chOff x="0" y="0"/>
          <a:chExt cx="0" cy="0"/>
        </a:xfrm>
      </p:grpSpPr>
      <p:sp>
        <p:nvSpPr>
          <p:cNvPr id="4" name="AutoShape 4"/>
          <p:cNvSpPr/>
          <p:nvPr/>
        </p:nvSpPr>
        <p:spPr>
          <a:xfrm>
            <a:off x="0" y="9258300"/>
            <a:ext cx="18281541" cy="1028700"/>
          </a:xfrm>
          <a:prstGeom prst="rect">
            <a:avLst/>
          </a:prstGeom>
          <a:solidFill>
            <a:srgbClr val="F6F4EA"/>
          </a:solidFill>
        </p:spPr>
      </p:sp>
      <p:sp>
        <p:nvSpPr>
          <p:cNvPr id="9" name="TextBox 9"/>
          <p:cNvSpPr txBox="1"/>
          <p:nvPr/>
        </p:nvSpPr>
        <p:spPr>
          <a:xfrm>
            <a:off x="5486400" y="9882722"/>
            <a:ext cx="16007164" cy="404278"/>
          </a:xfrm>
          <a:prstGeom prst="rect">
            <a:avLst/>
          </a:prstGeom>
        </p:spPr>
        <p:txBody>
          <a:bodyPr lIns="0" tIns="0" rIns="0" bIns="0" rtlCol="0" anchor="t">
            <a:spAutoFit/>
          </a:bodyPr>
          <a:lstStyle/>
          <a:p>
            <a:pPr algn="l">
              <a:lnSpc>
                <a:spcPts val="2080"/>
              </a:lnSpc>
            </a:pPr>
            <a:r>
              <a:rPr lang="en-US" sz="6600" dirty="0" smtClean="0">
                <a:solidFill>
                  <a:srgbClr val="278067"/>
                </a:solidFill>
                <a:latin typeface="Muli Semi-Bold"/>
                <a:ea typeface="Muli Semi-Bold"/>
                <a:cs typeface="Muli Semi-Bold"/>
                <a:sym typeface="Muli Semi-Bold"/>
              </a:rPr>
              <a:t>Revise the ABCs</a:t>
            </a:r>
            <a:endParaRPr lang="en-US" sz="6600" dirty="0">
              <a:solidFill>
                <a:srgbClr val="278067"/>
              </a:solidFill>
              <a:latin typeface="Muli"/>
              <a:ea typeface="Muli"/>
              <a:cs typeface="Muli"/>
              <a:sym typeface="Muli"/>
            </a:endParaRPr>
          </a:p>
        </p:txBody>
      </p:sp>
      <p:pic>
        <p:nvPicPr>
          <p:cNvPr id="15" name="580876226393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98712" y="-1590"/>
            <a:ext cx="16474888" cy="925989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childTnLst>
              </p:cTn>
              <p:nextCondLst>
                <p:cond evt="onClick" delay="0">
                  <p:tgtEl>
                    <p:spTgt spid="15"/>
                  </p:tgtEl>
                </p:cond>
              </p:nextCondLst>
            </p:seq>
            <p:video>
              <p:cMediaNode vol="80000">
                <p:cTn id="7" fill="hold" display="0">
                  <p:stCondLst>
                    <p:cond delay="indefinite"/>
                  </p:stCondLst>
                </p:cTn>
                <p:tgtEl>
                  <p:spTgt spid="1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2249" y="0"/>
            <a:ext cx="19640249" cy="10278397"/>
          </a:xfrm>
          <a:prstGeom prst="rect">
            <a:avLst/>
          </a:prstGeom>
        </p:spPr>
      </p:pic>
      <p:sp>
        <p:nvSpPr>
          <p:cNvPr id="3" name="Rectangle 2"/>
          <p:cNvSpPr/>
          <p:nvPr/>
        </p:nvSpPr>
        <p:spPr>
          <a:xfrm>
            <a:off x="-1883191" y="0"/>
            <a:ext cx="20704591" cy="10553700"/>
          </a:xfrm>
          <a:prstGeom prst="rect">
            <a:avLst/>
          </a:prstGeom>
          <a:gradFill flip="none" rotWithShape="1">
            <a:gsLst>
              <a:gs pos="0">
                <a:srgbClr val="FF99CC"/>
              </a:gs>
              <a:gs pos="100000">
                <a:srgbClr val="FF99CC">
                  <a:alpha val="17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6"/>
          <p:cNvSpPr txBox="1"/>
          <p:nvPr/>
        </p:nvSpPr>
        <p:spPr>
          <a:xfrm>
            <a:off x="-1883191" y="6057900"/>
            <a:ext cx="12115800" cy="1627369"/>
          </a:xfrm>
          <a:prstGeom prst="rect">
            <a:avLst/>
          </a:prstGeom>
        </p:spPr>
        <p:txBody>
          <a:bodyPr wrap="square" lIns="0" tIns="0" rIns="0" bIns="0" rtlCol="0" anchor="t">
            <a:spAutoFit/>
          </a:bodyPr>
          <a:lstStyle/>
          <a:p>
            <a:pPr marL="0" lvl="0" indent="0" algn="ctr">
              <a:lnSpc>
                <a:spcPts val="9999"/>
              </a:lnSpc>
            </a:pPr>
            <a:r>
              <a:rPr lang="en-US" sz="17300" b="1" dirty="0" err="1" smtClean="0">
                <a:latin typeface="Saira ExtraCondensed Bold"/>
                <a:ea typeface="Saira ExtraCondensed Bold"/>
                <a:cs typeface="Saira ExtraCondensed Bold"/>
                <a:sym typeface="Saira ExtraCondensed Bold"/>
              </a:rPr>
              <a:t>Black</a:t>
            </a:r>
            <a:r>
              <a:rPr lang="en-US" sz="17300" b="1" dirty="0" err="1" smtClean="0">
                <a:solidFill>
                  <a:srgbClr val="FF3399"/>
                </a:solidFill>
                <a:latin typeface="Saira ExtraCondensed Bold"/>
                <a:ea typeface="Saira ExtraCondensed Bold"/>
                <a:cs typeface="Saira ExtraCondensed Bold"/>
                <a:sym typeface="Saira ExtraCondensed Bold"/>
              </a:rPr>
              <a:t>pink</a:t>
            </a:r>
            <a:endParaRPr lang="en-US" sz="17300" b="1" dirty="0">
              <a:solidFill>
                <a:srgbClr val="FF3399"/>
              </a:solidFill>
              <a:latin typeface="Saira ExtraCondensed Bold"/>
              <a:ea typeface="Saira ExtraCondensed Bold"/>
              <a:cs typeface="Saira ExtraCondensed Bold"/>
              <a:sym typeface="Saira ExtraCondensed Bold"/>
            </a:endParaRPr>
          </a:p>
        </p:txBody>
      </p:sp>
      <p:cxnSp>
        <p:nvCxnSpPr>
          <p:cNvPr id="6" name="Straight Connector 5"/>
          <p:cNvCxnSpPr/>
          <p:nvPr/>
        </p:nvCxnSpPr>
        <p:spPr>
          <a:xfrm flipV="1">
            <a:off x="1143000" y="7429500"/>
            <a:ext cx="6019800" cy="76200"/>
          </a:xfrm>
          <a:prstGeom prst="line">
            <a:avLst/>
          </a:prstGeom>
          <a:ln w="76200">
            <a:solidFill>
              <a:srgbClr val="FF33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407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13" name="Picture 2" descr="Early Childhood - Centre for Policy Developmen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5709" b="33091"/>
          <a:stretch/>
        </p:blipFill>
        <p:spPr bwMode="auto">
          <a:xfrm>
            <a:off x="7086600" y="266700"/>
            <a:ext cx="10395653" cy="3016455"/>
          </a:xfrm>
          <a:prstGeom prst="rect">
            <a:avLst/>
          </a:prstGeom>
          <a:noFill/>
          <a:effectLst>
            <a:outerShdw blurRad="50800" dist="50800" dir="5400000" algn="ctr" rotWithShape="0">
              <a:srgbClr val="000000"/>
            </a:outerShdw>
            <a:softEdge rad="0"/>
          </a:effectLst>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4"/>
          <a:stretch>
            <a:fillRect/>
          </a:stretch>
        </p:blipFill>
        <p:spPr>
          <a:xfrm>
            <a:off x="7085748" y="2833829"/>
            <a:ext cx="10412989" cy="2057400"/>
          </a:xfrm>
          <a:prstGeom prst="rect">
            <a:avLst/>
          </a:prstGeom>
          <a:effectLst>
            <a:outerShdw blurRad="50800" dist="50800" dir="5400000" algn="ctr" rotWithShape="0">
              <a:srgbClr val="000000"/>
            </a:outerShdw>
            <a:softEdge rad="0"/>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8059400" cy="10345475"/>
          </a:xfrm>
          <a:prstGeom prst="rect">
            <a:avLst/>
          </a:prstGeom>
          <a:ln>
            <a:noFill/>
          </a:ln>
          <a:effectLst>
            <a:outerShdw blurRad="292100" dist="139700" dir="2700000" algn="tl" rotWithShape="0">
              <a:srgbClr val="333333">
                <a:alpha val="65000"/>
              </a:srgbClr>
            </a:outerShdw>
          </a:effectLst>
        </p:spPr>
      </p:pic>
      <p:sp>
        <p:nvSpPr>
          <p:cNvPr id="2" name="TextBox 2"/>
          <p:cNvSpPr txBox="1"/>
          <p:nvPr/>
        </p:nvSpPr>
        <p:spPr>
          <a:xfrm rot="249810">
            <a:off x="418702" y="3887954"/>
            <a:ext cx="11646475" cy="1461939"/>
          </a:xfrm>
          <a:prstGeom prst="rect">
            <a:avLst/>
          </a:prstGeom>
        </p:spPr>
        <p:txBody>
          <a:bodyPr lIns="0" tIns="0" rIns="0" bIns="0" rtlCol="0" anchor="t">
            <a:spAutoFit/>
          </a:bodyPr>
          <a:lstStyle/>
          <a:p>
            <a:pPr marL="0" lvl="0" indent="0" algn="l">
              <a:lnSpc>
                <a:spcPts val="9999"/>
              </a:lnSpc>
            </a:pPr>
            <a:r>
              <a:rPr lang="en-US" sz="13000" b="1" dirty="0" smtClean="0">
                <a:solidFill>
                  <a:schemeClr val="accent2">
                    <a:lumMod val="60000"/>
                    <a:lumOff val="40000"/>
                  </a:schemeClr>
                </a:solidFill>
                <a:latin typeface="Palace Script MT" panose="030303020206070C0B05" pitchFamily="66" charset="0"/>
                <a:ea typeface="Saira ExtraCondensed Bold"/>
                <a:cs typeface="Saira ExtraCondensed Bold"/>
                <a:sym typeface="Saira ExtraCondensed Bold"/>
              </a:rPr>
              <a:t>Speech is not enough!</a:t>
            </a:r>
            <a:endParaRPr lang="en-US" sz="13000" b="1" dirty="0">
              <a:solidFill>
                <a:schemeClr val="accent2">
                  <a:lumMod val="60000"/>
                  <a:lumOff val="40000"/>
                </a:schemeClr>
              </a:solidFill>
              <a:latin typeface="Palace Script MT" panose="030303020206070C0B05" pitchFamily="66" charset="0"/>
              <a:ea typeface="Saira ExtraCondensed Bold"/>
              <a:cs typeface="Saira ExtraCondensed Bold"/>
              <a:sym typeface="Saira ExtraCondensed Bold"/>
            </a:endParaRPr>
          </a:p>
        </p:txBody>
      </p:sp>
      <p:pic>
        <p:nvPicPr>
          <p:cNvPr id="5122" name="Picture 2" descr="Gmail Logo Vector Art, Icons, and Graphics for Free Download"/>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551" b="20653" l="9274" r="20376"/>
                    </a14:imgEffect>
                  </a14:imgLayer>
                </a14:imgProps>
              </a:ext>
              <a:ext uri="{28A0092B-C50C-407E-A947-70E740481C1C}">
                <a14:useLocalDpi xmlns:a14="http://schemas.microsoft.com/office/drawing/2010/main" val="0"/>
              </a:ext>
            </a:extLst>
          </a:blip>
          <a:srcRect l="7886" t="8163" r="78236" b="77959"/>
          <a:stretch/>
        </p:blipFill>
        <p:spPr bwMode="auto">
          <a:xfrm>
            <a:off x="535056" y="8969416"/>
            <a:ext cx="1338147" cy="13381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Gmail Logo Vector Art, Icons, and Graphics for Free Download"/>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44000" b="56408" l="8539" r="20295"/>
                    </a14:imgEffect>
                  </a14:imgLayer>
                </a14:imgProps>
              </a:ext>
              <a:ext uri="{28A0092B-C50C-407E-A947-70E740481C1C}">
                <a14:useLocalDpi xmlns:a14="http://schemas.microsoft.com/office/drawing/2010/main" val="0"/>
              </a:ext>
            </a:extLst>
          </a:blip>
          <a:srcRect l="7070" t="42449" r="78236" b="42041"/>
          <a:stretch/>
        </p:blipFill>
        <p:spPr bwMode="auto">
          <a:xfrm>
            <a:off x="2094574" y="8795256"/>
            <a:ext cx="1582075" cy="16699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Gmail Logo Vector Art, Icons, and Graphics for Free Download"/>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9551" b="20653" l="79478" r="90580"/>
                    </a14:imgEffect>
                  </a14:imgLayer>
                </a14:imgProps>
              </a:ext>
              <a:ext uri="{28A0092B-C50C-407E-A947-70E740481C1C}">
                <a14:useLocalDpi xmlns:a14="http://schemas.microsoft.com/office/drawing/2010/main" val="0"/>
              </a:ext>
            </a:extLst>
          </a:blip>
          <a:srcRect l="78090" t="8163" r="8032" b="77959"/>
          <a:stretch/>
        </p:blipFill>
        <p:spPr bwMode="auto">
          <a:xfrm>
            <a:off x="3733800" y="8891398"/>
            <a:ext cx="1494182" cy="1494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9304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TotalTime>
  <Words>98</Words>
  <Application>Microsoft Office PowerPoint</Application>
  <PresentationFormat>Custom</PresentationFormat>
  <Paragraphs>19</Paragraphs>
  <Slides>7</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vt:i4>
      </vt:variant>
    </vt:vector>
  </HeadingPairs>
  <TitlesOfParts>
    <vt:vector size="17" baseType="lpstr">
      <vt:lpstr>Saira ExtraCondensed Bold</vt:lpstr>
      <vt:lpstr>Bahnschrift Light</vt:lpstr>
      <vt:lpstr>Arial</vt:lpstr>
      <vt:lpstr>Montserrat</vt:lpstr>
      <vt:lpstr>Muli</vt:lpstr>
      <vt:lpstr>Palace Script MT</vt:lpstr>
      <vt:lpstr>Arial</vt:lpstr>
      <vt:lpstr>Calibri</vt:lpstr>
      <vt:lpstr>Muli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Xanh lá Tím Pastel Màu be Công ty Hình học Luận văn Đại học Bản thuyết trình Giáo dục</dc:title>
  <dc:creator>Bùi Thị Hạnh</dc:creator>
  <cp:lastModifiedBy>PV</cp:lastModifiedBy>
  <cp:revision>18</cp:revision>
  <dcterms:created xsi:type="dcterms:W3CDTF">2006-08-16T00:00:00Z</dcterms:created>
  <dcterms:modified xsi:type="dcterms:W3CDTF">2024-09-18T08:34:11Z</dcterms:modified>
  <dc:identifier>DAGQyZCN_yE</dc:identifier>
</cp:coreProperties>
</file>