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1" r:id="rId3"/>
    <p:sldId id="262" r:id="rId4"/>
    <p:sldId id="257" r:id="rId5"/>
    <p:sldId id="258" r:id="rId6"/>
    <p:sldId id="259" r:id="rId7"/>
    <p:sldId id="260" r:id="rId8"/>
    <p:sldId id="263" r:id="rId9"/>
    <p:sldId id="265" r:id="rId10"/>
    <p:sldId id="264"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1" r:id="rId28"/>
    <p:sldId id="284" r:id="rId29"/>
    <p:sldId id="282" r:id="rId30"/>
    <p:sldId id="285" r:id="rId31"/>
    <p:sldId id="283" r:id="rId32"/>
    <p:sldId id="286" r:id="rId33"/>
    <p:sldId id="287"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9" autoAdjust="0"/>
    <p:restoredTop sz="94660"/>
  </p:normalViewPr>
  <p:slideViewPr>
    <p:cSldViewPr snapToGrid="0">
      <p:cViewPr varScale="1">
        <p:scale>
          <a:sx n="58" d="100"/>
          <a:sy n="58" d="100"/>
        </p:scale>
        <p:origin x="96"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3BBD0-EB62-43F9-AC09-7BED498EA010}"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E97C0-FE87-415F-A24D-A3A77E41BA29}" type="slidenum">
              <a:rPr lang="en-US" smtClean="0"/>
              <a:t>‹#›</a:t>
            </a:fld>
            <a:endParaRPr lang="en-US"/>
          </a:p>
        </p:txBody>
      </p:sp>
    </p:spTree>
    <p:extLst>
      <p:ext uri="{BB962C8B-B14F-4D97-AF65-F5344CB8AC3E}">
        <p14:creationId xmlns:p14="http://schemas.microsoft.com/office/powerpoint/2010/main" val="364557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Perpetua" panose="02020502060401020303" pitchFamily="18" charset="0"/>
              </a:rPr>
              <a:t>This approach is particularly important in second language learning, where understanding the cultural context is key to language proficiency</a:t>
            </a:r>
          </a:p>
          <a:p>
            <a:endParaRPr lang="en-US" dirty="0"/>
          </a:p>
        </p:txBody>
      </p:sp>
      <p:sp>
        <p:nvSpPr>
          <p:cNvPr id="4" name="Slide Number Placeholder 3"/>
          <p:cNvSpPr>
            <a:spLocks noGrp="1"/>
          </p:cNvSpPr>
          <p:nvPr>
            <p:ph type="sldNum" sz="quarter" idx="10"/>
          </p:nvPr>
        </p:nvSpPr>
        <p:spPr/>
        <p:txBody>
          <a:bodyPr/>
          <a:lstStyle/>
          <a:p>
            <a:fld id="{534E97C0-FE87-415F-A24D-A3A77E41BA29}" type="slidenum">
              <a:rPr lang="en-US" smtClean="0"/>
              <a:t>15</a:t>
            </a:fld>
            <a:endParaRPr lang="en-US"/>
          </a:p>
        </p:txBody>
      </p:sp>
    </p:spTree>
    <p:extLst>
      <p:ext uri="{BB962C8B-B14F-4D97-AF65-F5344CB8AC3E}">
        <p14:creationId xmlns:p14="http://schemas.microsoft.com/office/powerpoint/2010/main" val="29137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97C0-FE87-415F-A24D-A3A77E41BA29}" type="slidenum">
              <a:rPr lang="en-US" smtClean="0"/>
              <a:t>18</a:t>
            </a:fld>
            <a:endParaRPr lang="en-US"/>
          </a:p>
        </p:txBody>
      </p:sp>
    </p:spTree>
    <p:extLst>
      <p:ext uri="{BB962C8B-B14F-4D97-AF65-F5344CB8AC3E}">
        <p14:creationId xmlns:p14="http://schemas.microsoft.com/office/powerpoint/2010/main" val="113988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97C0-FE87-415F-A24D-A3A77E41BA29}" type="slidenum">
              <a:rPr lang="en-US" smtClean="0"/>
              <a:t>19</a:t>
            </a:fld>
            <a:endParaRPr lang="en-US"/>
          </a:p>
        </p:txBody>
      </p:sp>
    </p:spTree>
    <p:extLst>
      <p:ext uri="{BB962C8B-B14F-4D97-AF65-F5344CB8AC3E}">
        <p14:creationId xmlns:p14="http://schemas.microsoft.com/office/powerpoint/2010/main" val="102312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97C0-FE87-415F-A24D-A3A77E41BA29}" type="slidenum">
              <a:rPr lang="en-US" smtClean="0"/>
              <a:t>20</a:t>
            </a:fld>
            <a:endParaRPr lang="en-US"/>
          </a:p>
        </p:txBody>
      </p:sp>
    </p:spTree>
    <p:extLst>
      <p:ext uri="{BB962C8B-B14F-4D97-AF65-F5344CB8AC3E}">
        <p14:creationId xmlns:p14="http://schemas.microsoft.com/office/powerpoint/2010/main" val="179201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E97C0-FE87-415F-A24D-A3A77E41BA29}" type="slidenum">
              <a:rPr lang="en-US" smtClean="0"/>
              <a:t>21</a:t>
            </a:fld>
            <a:endParaRPr lang="en-US"/>
          </a:p>
        </p:txBody>
      </p:sp>
    </p:spTree>
    <p:extLst>
      <p:ext uri="{BB962C8B-B14F-4D97-AF65-F5344CB8AC3E}">
        <p14:creationId xmlns:p14="http://schemas.microsoft.com/office/powerpoint/2010/main" val="59466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95067-A5AC-4DCD-B5D5-630641A12EA9}"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1385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95067-A5AC-4DCD-B5D5-630641A12EA9}"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312808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95067-A5AC-4DCD-B5D5-630641A12EA9}"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104388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95067-A5AC-4DCD-B5D5-630641A12EA9}"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335342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395067-A5AC-4DCD-B5D5-630641A12EA9}"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2897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95067-A5AC-4DCD-B5D5-630641A12EA9}"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326710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5067-A5AC-4DCD-B5D5-630641A12EA9}"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260017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95067-A5AC-4DCD-B5D5-630641A12EA9}"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194621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95067-A5AC-4DCD-B5D5-630641A12EA9}"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373008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395067-A5AC-4DCD-B5D5-630641A12EA9}"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107123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395067-A5AC-4DCD-B5D5-630641A12EA9}"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CCECA-82CD-4258-A900-FD662C1CAF64}" type="slidenum">
              <a:rPr lang="en-US" smtClean="0"/>
              <a:t>‹#›</a:t>
            </a:fld>
            <a:endParaRPr lang="en-US"/>
          </a:p>
        </p:txBody>
      </p:sp>
    </p:spTree>
    <p:extLst>
      <p:ext uri="{BB962C8B-B14F-4D97-AF65-F5344CB8AC3E}">
        <p14:creationId xmlns:p14="http://schemas.microsoft.com/office/powerpoint/2010/main" val="361159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95067-A5AC-4DCD-B5D5-630641A12EA9}" type="datetimeFigureOut">
              <a:rPr lang="en-US" smtClean="0"/>
              <a:t>10/23/2024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CCECA-82CD-4258-A900-FD662C1CAF64}" type="slidenum">
              <a:rPr lang="en-US" smtClean="0"/>
              <a:t>‹#›</a:t>
            </a:fld>
            <a:endParaRPr lang="en-US"/>
          </a:p>
        </p:txBody>
      </p:sp>
    </p:spTree>
    <p:extLst>
      <p:ext uri="{BB962C8B-B14F-4D97-AF65-F5344CB8AC3E}">
        <p14:creationId xmlns:p14="http://schemas.microsoft.com/office/powerpoint/2010/main" val="336097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d1DndVz9d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138" y="482138"/>
            <a:ext cx="11521439" cy="3906982"/>
          </a:xfrm>
        </p:spPr>
        <p:txBody>
          <a:bodyPr>
            <a:noAutofit/>
          </a:bodyPr>
          <a:lstStyle/>
          <a:p>
            <a:r>
              <a:rPr lang="en-US" b="1" dirty="0" smtClean="0">
                <a:latin typeface="Perpetua" panose="02020502060401020303" pitchFamily="18" charset="0"/>
              </a:rPr>
              <a:t>MEDIA LITERACY IN PRE-SERVICE EFL TEACHER EDUCATION: RELEVANCE AND CHALLENGES</a:t>
            </a:r>
            <a:endParaRPr lang="en-US" b="1" dirty="0">
              <a:latin typeface="Perpetua" panose="02020502060401020303" pitchFamily="18" charset="0"/>
            </a:endParaRPr>
          </a:p>
        </p:txBody>
      </p:sp>
      <p:sp>
        <p:nvSpPr>
          <p:cNvPr id="3" name="Subtitle 2"/>
          <p:cNvSpPr>
            <a:spLocks noGrp="1"/>
          </p:cNvSpPr>
          <p:nvPr>
            <p:ph type="subTitle" idx="1"/>
          </p:nvPr>
        </p:nvSpPr>
        <p:spPr>
          <a:xfrm>
            <a:off x="5020888" y="4965325"/>
            <a:ext cx="6794268" cy="1655762"/>
          </a:xfrm>
        </p:spPr>
        <p:txBody>
          <a:bodyPr>
            <a:normAutofit/>
          </a:bodyPr>
          <a:lstStyle/>
          <a:p>
            <a:pPr algn="r"/>
            <a:r>
              <a:rPr lang="en-US" sz="3200" i="1" dirty="0" smtClean="0">
                <a:latin typeface="Perpetua" panose="02020502060401020303" pitchFamily="18" charset="0"/>
              </a:rPr>
              <a:t>Tran </a:t>
            </a:r>
            <a:r>
              <a:rPr lang="en-US" sz="3200" i="1" dirty="0" err="1" smtClean="0">
                <a:latin typeface="Perpetua" panose="02020502060401020303" pitchFamily="18" charset="0"/>
              </a:rPr>
              <a:t>Thi</a:t>
            </a:r>
            <a:r>
              <a:rPr lang="en-US" sz="3200" i="1" dirty="0" smtClean="0">
                <a:latin typeface="Perpetua" panose="02020502060401020303" pitchFamily="18" charset="0"/>
              </a:rPr>
              <a:t> </a:t>
            </a:r>
            <a:r>
              <a:rPr lang="en-US" sz="3200" i="1" dirty="0" err="1" smtClean="0">
                <a:latin typeface="Perpetua" panose="02020502060401020303" pitchFamily="18" charset="0"/>
              </a:rPr>
              <a:t>Ngan</a:t>
            </a:r>
            <a:r>
              <a:rPr lang="en-US" sz="3200" i="1" dirty="0" smtClean="0">
                <a:latin typeface="Perpetua" panose="02020502060401020303" pitchFamily="18" charset="0"/>
              </a:rPr>
              <a:t> </a:t>
            </a:r>
          </a:p>
          <a:p>
            <a:pPr algn="r"/>
            <a:r>
              <a:rPr lang="en-US" sz="3200" i="1" dirty="0" smtClean="0">
                <a:latin typeface="Perpetua" panose="02020502060401020303" pitchFamily="18" charset="0"/>
              </a:rPr>
              <a:t> Hanoi Pedagogical University 2</a:t>
            </a:r>
            <a:endParaRPr lang="en-US" sz="3200" i="1" dirty="0">
              <a:latin typeface="Perpetua" panose="02020502060401020303" pitchFamily="18" charset="0"/>
            </a:endParaRPr>
          </a:p>
        </p:txBody>
      </p:sp>
    </p:spTree>
    <p:extLst>
      <p:ext uri="{BB962C8B-B14F-4D97-AF65-F5344CB8AC3E}">
        <p14:creationId xmlns:p14="http://schemas.microsoft.com/office/powerpoint/2010/main" val="1175043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C00000"/>
                </a:solidFill>
                <a:latin typeface="Perpetua" panose="02020502060401020303" pitchFamily="18" charset="0"/>
              </a:rPr>
              <a:t>MEDIA LITERACY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p:txBody>
          <a:bodyPr>
            <a:normAutofit/>
          </a:bodyPr>
          <a:lstStyle/>
          <a:p>
            <a:pPr algn="just"/>
            <a:r>
              <a:rPr lang="en-US" sz="3600" dirty="0" smtClean="0">
                <a:latin typeface="Perpetua" panose="02020502060401020303" pitchFamily="18" charset="0"/>
              </a:rPr>
              <a:t>Is</a:t>
            </a:r>
            <a:r>
              <a:rPr lang="en-US" sz="3600" b="1" dirty="0" smtClean="0">
                <a:latin typeface="Perpetua" panose="02020502060401020303" pitchFamily="18" charset="0"/>
              </a:rPr>
              <a:t> </a:t>
            </a:r>
            <a:r>
              <a:rPr lang="en-US" sz="3600" dirty="0" smtClean="0">
                <a:latin typeface="Perpetua" panose="02020502060401020303" pitchFamily="18" charset="0"/>
              </a:rPr>
              <a:t>the ability to </a:t>
            </a:r>
            <a:r>
              <a:rPr lang="en-US" sz="3600" b="1" dirty="0" smtClean="0">
                <a:solidFill>
                  <a:srgbClr val="C00000"/>
                </a:solidFill>
                <a:latin typeface="Perpetua" panose="02020502060401020303" pitchFamily="18" charset="0"/>
              </a:rPr>
              <a:t>access, analyze, evaluate, create</a:t>
            </a:r>
            <a:r>
              <a:rPr lang="en-US" sz="3600" dirty="0" smtClean="0">
                <a:latin typeface="Perpetua" panose="02020502060401020303" pitchFamily="18" charset="0"/>
              </a:rPr>
              <a:t>, and effectively </a:t>
            </a:r>
            <a:r>
              <a:rPr lang="en-US" sz="3600" b="1" dirty="0" smtClean="0">
                <a:solidFill>
                  <a:srgbClr val="C00000"/>
                </a:solidFill>
                <a:latin typeface="Perpetua" panose="02020502060401020303" pitchFamily="18" charset="0"/>
              </a:rPr>
              <a:t>engage</a:t>
            </a:r>
            <a:r>
              <a:rPr lang="en-US" sz="3600" dirty="0" smtClean="0">
                <a:latin typeface="Perpetua" panose="02020502060401020303" pitchFamily="18" charset="0"/>
              </a:rPr>
              <a:t> with different forms of media. </a:t>
            </a:r>
          </a:p>
          <a:p>
            <a:pPr algn="just"/>
            <a:endParaRPr lang="en-US" sz="3600" dirty="0" smtClean="0">
              <a:latin typeface="Perpetua" panose="02020502060401020303" pitchFamily="18" charset="0"/>
            </a:endParaRPr>
          </a:p>
          <a:p>
            <a:pPr algn="just"/>
            <a:r>
              <a:rPr lang="en-US" sz="3600" dirty="0" smtClean="0">
                <a:latin typeface="Perpetua" panose="02020502060401020303" pitchFamily="18" charset="0"/>
              </a:rPr>
              <a:t>Involves understanding how </a:t>
            </a:r>
            <a:r>
              <a:rPr lang="en-US" sz="3600" b="1" dirty="0" smtClean="0">
                <a:solidFill>
                  <a:srgbClr val="C00000"/>
                </a:solidFill>
                <a:latin typeface="Perpetua" panose="02020502060401020303" pitchFamily="18" charset="0"/>
              </a:rPr>
              <a:t>media messages are constructed</a:t>
            </a:r>
            <a:r>
              <a:rPr lang="en-US" sz="3600" dirty="0" smtClean="0">
                <a:latin typeface="Perpetua" panose="02020502060401020303" pitchFamily="18" charset="0"/>
              </a:rPr>
              <a:t>, the </a:t>
            </a:r>
            <a:r>
              <a:rPr lang="en-US" sz="3600" b="1" dirty="0" smtClean="0">
                <a:solidFill>
                  <a:srgbClr val="C00000"/>
                </a:solidFill>
                <a:latin typeface="Perpetua" panose="02020502060401020303" pitchFamily="18" charset="0"/>
              </a:rPr>
              <a:t>techniques used to influence audiences</a:t>
            </a:r>
            <a:r>
              <a:rPr lang="en-US" sz="3600" dirty="0" smtClean="0">
                <a:latin typeface="Perpetua" panose="02020502060401020303" pitchFamily="18" charset="0"/>
              </a:rPr>
              <a:t>, and the </a:t>
            </a:r>
            <a:r>
              <a:rPr lang="en-US" sz="3600" b="1" dirty="0" smtClean="0">
                <a:solidFill>
                  <a:srgbClr val="C00000"/>
                </a:solidFill>
                <a:latin typeface="Perpetua" panose="02020502060401020303" pitchFamily="18" charset="0"/>
              </a:rPr>
              <a:t>underlying purposes or biases </a:t>
            </a:r>
            <a:r>
              <a:rPr lang="en-US" sz="3600" dirty="0" smtClean="0">
                <a:latin typeface="Perpetua" panose="02020502060401020303" pitchFamily="18" charset="0"/>
              </a:rPr>
              <a:t>behind media content. </a:t>
            </a:r>
            <a:endParaRPr lang="en-US" sz="3600" dirty="0">
              <a:latin typeface="Perpetua" panose="02020502060401020303" pitchFamily="18" charset="0"/>
            </a:endParaRPr>
          </a:p>
        </p:txBody>
      </p:sp>
    </p:spTree>
    <p:extLst>
      <p:ext uri="{BB962C8B-B14F-4D97-AF65-F5344CB8AC3E}">
        <p14:creationId xmlns:p14="http://schemas.microsoft.com/office/powerpoint/2010/main" val="197783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C00000"/>
                </a:solidFill>
                <a:latin typeface="Perpetua" panose="02020502060401020303" pitchFamily="18" charset="0"/>
              </a:rPr>
              <a:t>MEDIA LITERACY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200" dirty="0" smtClean="0">
                <a:latin typeface="Perpetua" panose="02020502060401020303" pitchFamily="18" charset="0"/>
              </a:rPr>
              <a:t>Empowers individuals to critically interpret media, recognize misinformation, and produce content responsibly across various platforms, such as television, the internet, social media, and print. </a:t>
            </a:r>
          </a:p>
          <a:p>
            <a:pPr algn="just"/>
            <a:endParaRPr lang="en-US" sz="3200" dirty="0">
              <a:latin typeface="Perpetua" panose="02020502060401020303" pitchFamily="18" charset="0"/>
            </a:endParaRPr>
          </a:p>
          <a:p>
            <a:pPr algn="just"/>
            <a:r>
              <a:rPr lang="en-US" sz="3200" dirty="0" smtClean="0">
                <a:latin typeface="Perpetua" panose="02020502060401020303" pitchFamily="18" charset="0"/>
              </a:rPr>
              <a:t>Fosters informed and active participation in media consumption, promoting critical thinking, discernment, and ethical media use.</a:t>
            </a:r>
            <a:endParaRPr lang="en-US" sz="3200" dirty="0">
              <a:latin typeface="Perpetua" panose="02020502060401020303" pitchFamily="18" charset="0"/>
            </a:endParaRPr>
          </a:p>
        </p:txBody>
      </p:sp>
    </p:spTree>
    <p:extLst>
      <p:ext uri="{BB962C8B-B14F-4D97-AF65-F5344CB8AC3E}">
        <p14:creationId xmlns:p14="http://schemas.microsoft.com/office/powerpoint/2010/main" val="73989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Media literacy enables language teachers to use real-world media (e.g., news, films, podcasts) as authentic language-learning materials, exposing students to diverse accents, dialects, and colloquial expressions. (Kaiser, 2011) </a:t>
            </a:r>
          </a:p>
        </p:txBody>
      </p:sp>
    </p:spTree>
    <p:extLst>
      <p:ext uri="{BB962C8B-B14F-4D97-AF65-F5344CB8AC3E}">
        <p14:creationId xmlns:p14="http://schemas.microsoft.com/office/powerpoint/2010/main" val="1999764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Language teachers trained in media literacy can teach students to critically analyze how language is used in the media, such as identifying bias, persuasion techniques, and the power of word choice in shaping opinions. Studies show that fostering critical language awareness enables students to deconstruct media texts, improving their overall language competence and critical thinking (Rivers, 2018)</a:t>
            </a:r>
            <a:endParaRPr lang="en-US" sz="3600" dirty="0">
              <a:latin typeface="Perpetua" panose="02020502060401020303" pitchFamily="18" charset="0"/>
            </a:endParaRPr>
          </a:p>
        </p:txBody>
      </p:sp>
    </p:spTree>
    <p:extLst>
      <p:ext uri="{BB962C8B-B14F-4D97-AF65-F5344CB8AC3E}">
        <p14:creationId xmlns:p14="http://schemas.microsoft.com/office/powerpoint/2010/main" val="100772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Media literacy enables language teachers to teach students how to interpret and create multimodal texts, moving beyond traditional reading and writing to include visual literacy, speech, and digital media production. This prepares students for modern communication demands (</a:t>
            </a:r>
            <a:r>
              <a:rPr lang="en-US" sz="3600" dirty="0" err="1" smtClean="0">
                <a:latin typeface="Perpetua" panose="02020502060401020303" pitchFamily="18" charset="0"/>
              </a:rPr>
              <a:t>Serafini</a:t>
            </a:r>
            <a:r>
              <a:rPr lang="en-US" sz="3600" dirty="0" smtClean="0">
                <a:latin typeface="Perpetua" panose="02020502060401020303" pitchFamily="18" charset="0"/>
              </a:rPr>
              <a:t>, 2014) .</a:t>
            </a:r>
            <a:endParaRPr lang="en-US" sz="3600" dirty="0">
              <a:latin typeface="Perpetua" panose="02020502060401020303" pitchFamily="18" charset="0"/>
            </a:endParaRPr>
          </a:p>
        </p:txBody>
      </p:sp>
    </p:spTree>
    <p:extLst>
      <p:ext uri="{BB962C8B-B14F-4D97-AF65-F5344CB8AC3E}">
        <p14:creationId xmlns:p14="http://schemas.microsoft.com/office/powerpoint/2010/main" val="582309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Media literacy in language education allows students to engage with authentic media from different countries, fostering cultural awareness and reducing ethnocentrism (Thorne, 2016). </a:t>
            </a:r>
            <a:endParaRPr lang="en-US" sz="3600" dirty="0">
              <a:latin typeface="Perpetua" panose="02020502060401020303" pitchFamily="18" charset="0"/>
            </a:endParaRPr>
          </a:p>
        </p:txBody>
      </p:sp>
    </p:spTree>
    <p:extLst>
      <p:ext uri="{BB962C8B-B14F-4D97-AF65-F5344CB8AC3E}">
        <p14:creationId xmlns:p14="http://schemas.microsoft.com/office/powerpoint/2010/main" val="326571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Using media literacy strategies, language teachers can leverage modern, relatable media content—such as YouTube videos, social media, and online articles—to make language learning more engaging and relevant. Contemporary content resonates with students, improving motivation and engagement in the learning process (</a:t>
            </a:r>
            <a:r>
              <a:rPr lang="en-US" sz="3600" dirty="0" err="1" smtClean="0">
                <a:latin typeface="Perpetua" panose="02020502060401020303" pitchFamily="18" charset="0"/>
              </a:rPr>
              <a:t>Kabilan</a:t>
            </a:r>
            <a:r>
              <a:rPr lang="en-US" sz="3600" dirty="0" smtClean="0">
                <a:latin typeface="Perpetua" panose="02020502060401020303" pitchFamily="18" charset="0"/>
              </a:rPr>
              <a:t> et al., 2010)</a:t>
            </a:r>
            <a:endParaRPr lang="en-US" sz="3600" dirty="0">
              <a:latin typeface="Perpetua" panose="02020502060401020303" pitchFamily="18" charset="0"/>
            </a:endParaRPr>
          </a:p>
        </p:txBody>
      </p:sp>
    </p:spTree>
    <p:extLst>
      <p:ext uri="{BB962C8B-B14F-4D97-AF65-F5344CB8AC3E}">
        <p14:creationId xmlns:p14="http://schemas.microsoft.com/office/powerpoint/2010/main" val="2885293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Media literacy prepares language teachers to teach students language skills that are essential for navigating digital media, such as writing concisely for social media, interpreting online news, and understanding how language is used in online communication. These skills are crucial in today's media-driven world (</a:t>
            </a:r>
            <a:r>
              <a:rPr lang="en-US" sz="3600" dirty="0" err="1" smtClean="0">
                <a:latin typeface="Perpetua" panose="02020502060401020303" pitchFamily="18" charset="0"/>
              </a:rPr>
              <a:t>Lankshear</a:t>
            </a:r>
            <a:r>
              <a:rPr lang="en-US" sz="3600" dirty="0" smtClean="0">
                <a:latin typeface="Perpetua" panose="02020502060401020303" pitchFamily="18" charset="0"/>
              </a:rPr>
              <a:t> &amp; </a:t>
            </a:r>
            <a:r>
              <a:rPr lang="en-US" sz="3600" dirty="0" err="1" smtClean="0">
                <a:latin typeface="Perpetua" panose="02020502060401020303" pitchFamily="18" charset="0"/>
              </a:rPr>
              <a:t>Knobel</a:t>
            </a:r>
            <a:r>
              <a:rPr lang="en-US" sz="3600" dirty="0" smtClean="0">
                <a:latin typeface="Perpetua" panose="02020502060401020303" pitchFamily="18" charset="0"/>
              </a:rPr>
              <a:t>, 2011) .</a:t>
            </a:r>
            <a:endParaRPr lang="en-US" sz="3600" dirty="0">
              <a:latin typeface="Perpetua" panose="02020502060401020303" pitchFamily="18" charset="0"/>
            </a:endParaRPr>
          </a:p>
        </p:txBody>
      </p:sp>
    </p:spTree>
    <p:extLst>
      <p:ext uri="{BB962C8B-B14F-4D97-AF65-F5344CB8AC3E}">
        <p14:creationId xmlns:p14="http://schemas.microsoft.com/office/powerpoint/2010/main" val="294839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lnSpcReduction="10000"/>
          </a:bodyPr>
          <a:lstStyle/>
          <a:p>
            <a:pPr algn="just"/>
            <a:r>
              <a:rPr lang="en-US" sz="3600" dirty="0" smtClean="0">
                <a:latin typeface="Perpetua" panose="02020502060401020303" pitchFamily="18" charset="0"/>
              </a:rPr>
              <a:t>Media literacy encourages critical thinking by teaching students to question and analyze media texts in a target language. This builds deeper cognitive skills and encourages students to move beyond surface-level language comprehension. According to </a:t>
            </a:r>
            <a:r>
              <a:rPr lang="en-US" sz="3600" dirty="0" err="1" smtClean="0">
                <a:latin typeface="Perpetua" panose="02020502060401020303" pitchFamily="18" charset="0"/>
              </a:rPr>
              <a:t>Warschauer</a:t>
            </a:r>
            <a:r>
              <a:rPr lang="en-US" sz="3600" dirty="0" smtClean="0">
                <a:latin typeface="Perpetua" panose="02020502060401020303" pitchFamily="18" charset="0"/>
              </a:rPr>
              <a:t> (2010), incorporating media literacy in language education fosters critical engagement with texts, which is key to advanced language learning</a:t>
            </a:r>
            <a:endParaRPr lang="en-US" sz="3600" dirty="0">
              <a:latin typeface="Perpetua" panose="02020502060401020303" pitchFamily="18" charset="0"/>
            </a:endParaRPr>
          </a:p>
        </p:txBody>
      </p:sp>
    </p:spTree>
    <p:extLst>
      <p:ext uri="{BB962C8B-B14F-4D97-AF65-F5344CB8AC3E}">
        <p14:creationId xmlns:p14="http://schemas.microsoft.com/office/powerpoint/2010/main" val="180304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Media literacy allows language teachers to explore how media perpetuates stereotypes or language ideologies, such as the portrayal of certain accents or dialects as inferior. Teachers can guide students in recognizing and challenging these ideologies, helping students form more inclusive views of language diversity (Pennycook, 2012)</a:t>
            </a:r>
            <a:endParaRPr lang="en-US" sz="3600" dirty="0">
              <a:latin typeface="Perpetua" panose="02020502060401020303" pitchFamily="18" charset="0"/>
            </a:endParaRPr>
          </a:p>
        </p:txBody>
      </p:sp>
    </p:spTree>
    <p:extLst>
      <p:ext uri="{BB962C8B-B14F-4D97-AF65-F5344CB8AC3E}">
        <p14:creationId xmlns:p14="http://schemas.microsoft.com/office/powerpoint/2010/main" val="3580688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127" y="368329"/>
            <a:ext cx="5811982" cy="1325563"/>
          </a:xfrm>
        </p:spPr>
        <p:txBody>
          <a:bodyPr/>
          <a:lstStyle/>
          <a:p>
            <a:r>
              <a:rPr lang="en-US" b="1" dirty="0" smtClean="0">
                <a:solidFill>
                  <a:srgbClr val="C00000"/>
                </a:solidFill>
                <a:latin typeface="Perpetua" panose="02020502060401020303" pitchFamily="18" charset="0"/>
              </a:rPr>
              <a:t>BACKGROUND</a:t>
            </a:r>
            <a:endParaRPr lang="en-US" b="1" dirty="0">
              <a:solidFill>
                <a:srgbClr val="C00000"/>
              </a:solidFill>
              <a:latin typeface="Perpetua" panose="02020502060401020303" pitchFamily="18" charset="0"/>
            </a:endParaRPr>
          </a:p>
        </p:txBody>
      </p:sp>
      <p:pic>
        <p:nvPicPr>
          <p:cNvPr id="4" name="Picture 3"/>
          <p:cNvPicPr>
            <a:picLocks noChangeAspect="1"/>
          </p:cNvPicPr>
          <p:nvPr/>
        </p:nvPicPr>
        <p:blipFill>
          <a:blip r:embed="rId2"/>
          <a:stretch>
            <a:fillRect/>
          </a:stretch>
        </p:blipFill>
        <p:spPr>
          <a:xfrm>
            <a:off x="7542416" y="437702"/>
            <a:ext cx="4649584" cy="6199445"/>
          </a:xfrm>
          <a:prstGeom prst="rect">
            <a:avLst/>
          </a:prstGeom>
        </p:spPr>
      </p:pic>
      <p:sp>
        <p:nvSpPr>
          <p:cNvPr id="5" name="TextBox 4"/>
          <p:cNvSpPr txBox="1"/>
          <p:nvPr/>
        </p:nvSpPr>
        <p:spPr>
          <a:xfrm>
            <a:off x="764770" y="1693892"/>
            <a:ext cx="6982691" cy="3477875"/>
          </a:xfrm>
          <a:prstGeom prst="rect">
            <a:avLst/>
          </a:prstGeom>
          <a:noFill/>
        </p:spPr>
        <p:txBody>
          <a:bodyPr wrap="square" rtlCol="0">
            <a:spAutoFit/>
          </a:bodyPr>
          <a:lstStyle/>
          <a:p>
            <a:r>
              <a:rPr lang="en-US" sz="4400" dirty="0" smtClean="0">
                <a:latin typeface="Perpetua" panose="02020502060401020303" pitchFamily="18" charset="0"/>
              </a:rPr>
              <a:t>Pre-service EFL teachers </a:t>
            </a:r>
          </a:p>
          <a:p>
            <a:r>
              <a:rPr lang="en-US" sz="4400" dirty="0" smtClean="0">
                <a:latin typeface="Perpetua" panose="02020502060401020303" pitchFamily="18" charset="0"/>
              </a:rPr>
              <a:t>(Final year)</a:t>
            </a:r>
          </a:p>
          <a:p>
            <a:r>
              <a:rPr lang="en-US" sz="4400" dirty="0" smtClean="0">
                <a:latin typeface="Perpetua" panose="02020502060401020303" pitchFamily="18" charset="0"/>
              </a:rPr>
              <a:t>Courses:</a:t>
            </a:r>
          </a:p>
          <a:p>
            <a:pPr marL="285750" indent="-285750">
              <a:buFontTx/>
              <a:buChar char="-"/>
            </a:pPr>
            <a:r>
              <a:rPr lang="en-US" sz="4400" dirty="0" smtClean="0">
                <a:latin typeface="Perpetua" panose="02020502060401020303" pitchFamily="18" charset="0"/>
              </a:rPr>
              <a:t>Teaching Practice</a:t>
            </a:r>
          </a:p>
          <a:p>
            <a:pPr marL="285750" indent="-285750">
              <a:buFontTx/>
              <a:buChar char="-"/>
            </a:pPr>
            <a:r>
              <a:rPr lang="en-US" sz="4400" dirty="0" smtClean="0">
                <a:latin typeface="Perpetua" panose="02020502060401020303" pitchFamily="18" charset="0"/>
              </a:rPr>
              <a:t>Materials Development</a:t>
            </a:r>
            <a:endParaRPr lang="en-US" sz="4400" dirty="0">
              <a:latin typeface="Perpetua" panose="02020502060401020303" pitchFamily="18" charset="0"/>
            </a:endParaRPr>
          </a:p>
        </p:txBody>
      </p:sp>
    </p:spTree>
    <p:extLst>
      <p:ext uri="{BB962C8B-B14F-4D97-AF65-F5344CB8AC3E}">
        <p14:creationId xmlns:p14="http://schemas.microsoft.com/office/powerpoint/2010/main" val="3611733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algn="just"/>
            <a:r>
              <a:rPr lang="en-US" sz="3600" dirty="0" smtClean="0">
                <a:latin typeface="Perpetua" panose="02020502060401020303" pitchFamily="18" charset="0"/>
              </a:rPr>
              <a:t>Media literacy fosters lifelong learning by equipping students with the ability to critically analyze and adapt to evolving media environments. This is essential for language learners, who must continuously adapt to new media platforms, linguistic trends, and communication tools (Gee, 2004) .</a:t>
            </a:r>
            <a:endParaRPr lang="en-US" sz="3600" dirty="0">
              <a:latin typeface="Perpetua" panose="02020502060401020303" pitchFamily="18" charset="0"/>
            </a:endParaRPr>
          </a:p>
        </p:txBody>
      </p:sp>
    </p:spTree>
    <p:extLst>
      <p:ext uri="{BB962C8B-B14F-4D97-AF65-F5344CB8AC3E}">
        <p14:creationId xmlns:p14="http://schemas.microsoft.com/office/powerpoint/2010/main" val="1361608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rgbClr val="C00000"/>
                </a:solidFill>
                <a:latin typeface="Perpetua" panose="02020502060401020303" pitchFamily="18" charset="0"/>
              </a:rPr>
              <a:t>MEDIA LITERACY IN EFL TEACHER EDUCATION </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3843655"/>
          </a:xfrm>
        </p:spPr>
        <p:txBody>
          <a:bodyPr>
            <a:normAutofit/>
          </a:bodyPr>
          <a:lstStyle/>
          <a:p>
            <a:pPr marL="0" indent="0" algn="just">
              <a:buNone/>
            </a:pPr>
            <a:r>
              <a:rPr lang="en-US" sz="3600" dirty="0" smtClean="0">
                <a:latin typeface="Perpetua" panose="02020502060401020303" pitchFamily="18" charset="0"/>
              </a:rPr>
              <a:t>By integrating media literacy into language teacher education, educators can equip future generations with the skills to navigate and critically engage with the media-rich world while developing strong linguistic and intercultural competencies.</a:t>
            </a:r>
            <a:endParaRPr lang="en-US" sz="3600" dirty="0">
              <a:latin typeface="Perpetua" panose="02020502060401020303" pitchFamily="18" charset="0"/>
            </a:endParaRPr>
          </a:p>
        </p:txBody>
      </p:sp>
    </p:spTree>
    <p:extLst>
      <p:ext uri="{BB962C8B-B14F-4D97-AF65-F5344CB8AC3E}">
        <p14:creationId xmlns:p14="http://schemas.microsoft.com/office/powerpoint/2010/main" val="3065942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85" y="1947740"/>
            <a:ext cx="7323993" cy="2369283"/>
          </a:xfrm>
        </p:spPr>
        <p:txBody>
          <a:bodyPr>
            <a:noAutofit/>
          </a:bodyPr>
          <a:lstStyle/>
          <a:p>
            <a:r>
              <a:rPr lang="en-US" sz="9600" b="1" dirty="0" smtClean="0">
                <a:solidFill>
                  <a:srgbClr val="C00000"/>
                </a:solidFill>
                <a:latin typeface="Perpetua" panose="02020502060401020303" pitchFamily="18" charset="0"/>
              </a:rPr>
              <a:t>THE STUDY</a:t>
            </a:r>
            <a:endParaRPr lang="en-US" sz="9600" b="1" dirty="0">
              <a:solidFill>
                <a:srgbClr val="C00000"/>
              </a:solidFill>
              <a:latin typeface="Perpetua" panose="02020502060401020303" pitchFamily="18" charset="0"/>
            </a:endParaRPr>
          </a:p>
        </p:txBody>
      </p:sp>
    </p:spTree>
    <p:extLst>
      <p:ext uri="{BB962C8B-B14F-4D97-AF65-F5344CB8AC3E}">
        <p14:creationId xmlns:p14="http://schemas.microsoft.com/office/powerpoint/2010/main" val="3837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Perpetua" panose="02020502060401020303" pitchFamily="18" charset="0"/>
              </a:rPr>
              <a:t>PARTICIPANTS</a:t>
            </a:r>
            <a:endParaRPr lang="en-US"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722434" y="1397978"/>
            <a:ext cx="10747131" cy="5125914"/>
          </a:xfrm>
        </p:spPr>
        <p:txBody>
          <a:bodyPr>
            <a:normAutofit/>
          </a:bodyPr>
          <a:lstStyle/>
          <a:p>
            <a:r>
              <a:rPr lang="en-US" sz="3200" dirty="0" smtClean="0">
                <a:latin typeface="Perpetua" panose="02020502060401020303" pitchFamily="18" charset="0"/>
                <a:cs typeface="Times New Roman" panose="02020603050405020304" pitchFamily="18" charset="0"/>
              </a:rPr>
              <a:t>150 Pre-service EFL teachers – HPU2</a:t>
            </a:r>
          </a:p>
          <a:p>
            <a:r>
              <a:rPr lang="en-US" sz="3200" dirty="0" smtClean="0">
                <a:latin typeface="Perpetua" panose="02020502060401020303" pitchFamily="18" charset="0"/>
                <a:cs typeface="Times New Roman" panose="02020603050405020304" pitchFamily="18" charset="0"/>
              </a:rPr>
              <a:t>Upper-Intermediate level in English </a:t>
            </a:r>
          </a:p>
          <a:p>
            <a:r>
              <a:rPr lang="en-US" sz="3200" dirty="0" smtClean="0">
                <a:latin typeface="Perpetua" panose="02020502060401020303" pitchFamily="18" charset="0"/>
                <a:cs typeface="Times New Roman" panose="02020603050405020304" pitchFamily="18" charset="0"/>
              </a:rPr>
              <a:t>Related courses:</a:t>
            </a:r>
          </a:p>
          <a:p>
            <a:pPr>
              <a:buFontTx/>
              <a:buChar char="-"/>
            </a:pPr>
            <a:r>
              <a:rPr lang="en-US" dirty="0" smtClean="0">
                <a:latin typeface="Perpetua" panose="02020502060401020303" pitchFamily="18" charset="0"/>
                <a:cs typeface="Times New Roman" panose="02020603050405020304" pitchFamily="18" charset="0"/>
              </a:rPr>
              <a:t>Technology in English Language Teaching and Learning</a:t>
            </a:r>
          </a:p>
          <a:p>
            <a:pPr>
              <a:buFontTx/>
              <a:buChar char="-"/>
            </a:pPr>
            <a:r>
              <a:rPr lang="en-US" dirty="0" smtClean="0">
                <a:latin typeface="Perpetua" panose="02020502060401020303" pitchFamily="18" charset="0"/>
                <a:cs typeface="Times New Roman" panose="02020603050405020304" pitchFamily="18" charset="0"/>
              </a:rPr>
              <a:t>Teaching Practice Course (1</a:t>
            </a:r>
            <a:r>
              <a:rPr lang="en-US" baseline="30000" dirty="0" smtClean="0">
                <a:latin typeface="Perpetua" panose="02020502060401020303" pitchFamily="18" charset="0"/>
                <a:cs typeface="Times New Roman" panose="02020603050405020304" pitchFamily="18" charset="0"/>
              </a:rPr>
              <a:t>st</a:t>
            </a:r>
            <a:r>
              <a:rPr lang="en-US" dirty="0" smtClean="0">
                <a:latin typeface="Perpetua" panose="02020502060401020303" pitchFamily="18" charset="0"/>
                <a:cs typeface="Times New Roman" panose="02020603050405020304" pitchFamily="18" charset="0"/>
              </a:rPr>
              <a:t> semester – 3</a:t>
            </a:r>
            <a:r>
              <a:rPr lang="en-US" baseline="30000" dirty="0" smtClean="0">
                <a:latin typeface="Perpetua" panose="02020502060401020303" pitchFamily="18" charset="0"/>
                <a:cs typeface="Times New Roman" panose="02020603050405020304" pitchFamily="18" charset="0"/>
              </a:rPr>
              <a:t>rd</a:t>
            </a:r>
            <a:r>
              <a:rPr lang="en-US" dirty="0" smtClean="0">
                <a:latin typeface="Perpetua" panose="02020502060401020303" pitchFamily="18" charset="0"/>
                <a:cs typeface="Times New Roman" panose="02020603050405020304" pitchFamily="18" charset="0"/>
              </a:rPr>
              <a:t> year)</a:t>
            </a:r>
          </a:p>
          <a:p>
            <a:pPr>
              <a:buFontTx/>
              <a:buChar char="-"/>
            </a:pPr>
            <a:r>
              <a:rPr lang="en-US" dirty="0" smtClean="0">
                <a:latin typeface="Perpetua" panose="02020502060401020303" pitchFamily="18" charset="0"/>
                <a:cs typeface="Times New Roman" panose="02020603050405020304" pitchFamily="18" charset="0"/>
              </a:rPr>
              <a:t>Teaching Practicum (05 weeks at high school – 2</a:t>
            </a:r>
            <a:r>
              <a:rPr lang="en-US" baseline="30000" dirty="0" smtClean="0">
                <a:latin typeface="Perpetua" panose="02020502060401020303" pitchFamily="18" charset="0"/>
                <a:cs typeface="Times New Roman" panose="02020603050405020304" pitchFamily="18" charset="0"/>
              </a:rPr>
              <a:t>nd</a:t>
            </a:r>
            <a:r>
              <a:rPr lang="en-US" dirty="0" smtClean="0">
                <a:latin typeface="Perpetua" panose="02020502060401020303" pitchFamily="18" charset="0"/>
                <a:cs typeface="Times New Roman" panose="02020603050405020304" pitchFamily="18" charset="0"/>
              </a:rPr>
              <a:t> semester – 3</a:t>
            </a:r>
            <a:r>
              <a:rPr lang="en-US" baseline="30000" dirty="0" smtClean="0">
                <a:latin typeface="Perpetua" panose="02020502060401020303" pitchFamily="18" charset="0"/>
                <a:cs typeface="Times New Roman" panose="02020603050405020304" pitchFamily="18" charset="0"/>
              </a:rPr>
              <a:t>rd</a:t>
            </a:r>
            <a:r>
              <a:rPr lang="en-US" dirty="0" smtClean="0">
                <a:latin typeface="Perpetua" panose="02020502060401020303" pitchFamily="18" charset="0"/>
                <a:cs typeface="Times New Roman" panose="02020603050405020304" pitchFamily="18" charset="0"/>
              </a:rPr>
              <a:t> year)</a:t>
            </a:r>
          </a:p>
          <a:p>
            <a:pPr>
              <a:buFontTx/>
              <a:buChar char="-"/>
            </a:pPr>
            <a:r>
              <a:rPr lang="en-US" dirty="0" smtClean="0">
                <a:latin typeface="Perpetua" panose="02020502060401020303" pitchFamily="18" charset="0"/>
                <a:cs typeface="Times New Roman" panose="02020603050405020304" pitchFamily="18" charset="0"/>
              </a:rPr>
              <a:t>Materials Development (1</a:t>
            </a:r>
            <a:r>
              <a:rPr lang="en-US" baseline="30000" dirty="0" smtClean="0">
                <a:latin typeface="Perpetua" panose="02020502060401020303" pitchFamily="18" charset="0"/>
                <a:cs typeface="Times New Roman" panose="02020603050405020304" pitchFamily="18" charset="0"/>
              </a:rPr>
              <a:t>st</a:t>
            </a:r>
            <a:r>
              <a:rPr lang="en-US" dirty="0" smtClean="0">
                <a:latin typeface="Perpetua" panose="02020502060401020303" pitchFamily="18" charset="0"/>
                <a:cs typeface="Times New Roman" panose="02020603050405020304" pitchFamily="18" charset="0"/>
              </a:rPr>
              <a:t> semester – Final year)</a:t>
            </a:r>
          </a:p>
          <a:p>
            <a:pPr>
              <a:buFontTx/>
              <a:buChar char="-"/>
            </a:pPr>
            <a:r>
              <a:rPr lang="en-US" dirty="0" smtClean="0">
                <a:latin typeface="Perpetua" panose="02020502060401020303" pitchFamily="18" charset="0"/>
                <a:cs typeface="Times New Roman" panose="02020603050405020304" pitchFamily="18" charset="0"/>
              </a:rPr>
              <a:t>Teaching Practice Course (1</a:t>
            </a:r>
            <a:r>
              <a:rPr lang="en-US" baseline="30000" dirty="0" smtClean="0">
                <a:latin typeface="Perpetua" panose="02020502060401020303" pitchFamily="18" charset="0"/>
                <a:cs typeface="Times New Roman" panose="02020603050405020304" pitchFamily="18" charset="0"/>
              </a:rPr>
              <a:t>st</a:t>
            </a:r>
            <a:r>
              <a:rPr lang="en-US" dirty="0" smtClean="0">
                <a:latin typeface="Perpetua" panose="02020502060401020303" pitchFamily="18" charset="0"/>
                <a:cs typeface="Times New Roman" panose="02020603050405020304" pitchFamily="18" charset="0"/>
              </a:rPr>
              <a:t> semester – 4</a:t>
            </a:r>
            <a:r>
              <a:rPr lang="en-US" baseline="30000" dirty="0" smtClean="0">
                <a:latin typeface="Perpetua" panose="02020502060401020303" pitchFamily="18" charset="0"/>
                <a:cs typeface="Times New Roman" panose="02020603050405020304" pitchFamily="18" charset="0"/>
              </a:rPr>
              <a:t>th</a:t>
            </a:r>
            <a:r>
              <a:rPr lang="en-US" dirty="0" smtClean="0">
                <a:latin typeface="Perpetua" panose="02020502060401020303" pitchFamily="18" charset="0"/>
                <a:cs typeface="Times New Roman" panose="02020603050405020304" pitchFamily="18" charset="0"/>
              </a:rPr>
              <a:t> year)</a:t>
            </a:r>
          </a:p>
          <a:p>
            <a:pPr>
              <a:buFontTx/>
              <a:buChar char="-"/>
            </a:pPr>
            <a:r>
              <a:rPr lang="en-US" dirty="0" smtClean="0">
                <a:latin typeface="Perpetua" panose="02020502060401020303" pitchFamily="18" charset="0"/>
                <a:cs typeface="Times New Roman" panose="02020603050405020304" pitchFamily="18" charset="0"/>
              </a:rPr>
              <a:t>Teaching Practicum (07 weeks at high school – 2</a:t>
            </a:r>
            <a:r>
              <a:rPr lang="en-US" baseline="30000" dirty="0" smtClean="0">
                <a:latin typeface="Perpetua" panose="02020502060401020303" pitchFamily="18" charset="0"/>
                <a:cs typeface="Times New Roman" panose="02020603050405020304" pitchFamily="18" charset="0"/>
              </a:rPr>
              <a:t>nd</a:t>
            </a:r>
            <a:r>
              <a:rPr lang="en-US" dirty="0" smtClean="0">
                <a:latin typeface="Perpetua" panose="02020502060401020303" pitchFamily="18" charset="0"/>
                <a:cs typeface="Times New Roman" panose="02020603050405020304" pitchFamily="18" charset="0"/>
              </a:rPr>
              <a:t> semester – 4</a:t>
            </a:r>
            <a:r>
              <a:rPr lang="en-US" baseline="30000" dirty="0" smtClean="0">
                <a:latin typeface="Perpetua" panose="02020502060401020303" pitchFamily="18" charset="0"/>
                <a:cs typeface="Times New Roman" panose="02020603050405020304" pitchFamily="18" charset="0"/>
              </a:rPr>
              <a:t>th</a:t>
            </a:r>
            <a:r>
              <a:rPr lang="en-US" dirty="0" smtClean="0">
                <a:latin typeface="Perpetua" panose="02020502060401020303" pitchFamily="18" charset="0"/>
                <a:cs typeface="Times New Roman" panose="02020603050405020304" pitchFamily="18" charset="0"/>
              </a:rPr>
              <a:t> year)</a:t>
            </a:r>
          </a:p>
          <a:p>
            <a:pPr>
              <a:buFontTx/>
              <a:buChar char="-"/>
            </a:pPr>
            <a:endParaRPr lang="en-US" dirty="0">
              <a:latin typeface="Perpetua" panose="02020502060401020303" pitchFamily="18" charset="0"/>
              <a:cs typeface="Times New Roman" panose="02020603050405020304" pitchFamily="18" charset="0"/>
            </a:endParaRPr>
          </a:p>
        </p:txBody>
      </p:sp>
    </p:spTree>
    <p:extLst>
      <p:ext uri="{BB962C8B-B14F-4D97-AF65-F5344CB8AC3E}">
        <p14:creationId xmlns:p14="http://schemas.microsoft.com/office/powerpoint/2010/main" val="397775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Perpetua" panose="02020502060401020303" pitchFamily="18" charset="0"/>
              </a:rPr>
              <a:t>PARTICIPANTS</a:t>
            </a:r>
            <a:endParaRPr lang="en-US"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722434" y="1397978"/>
            <a:ext cx="10747131" cy="5125914"/>
          </a:xfrm>
        </p:spPr>
        <p:txBody>
          <a:bodyPr>
            <a:normAutofit/>
          </a:bodyPr>
          <a:lstStyle/>
          <a:p>
            <a:pPr>
              <a:buFontTx/>
              <a:buChar char="-"/>
            </a:pPr>
            <a:r>
              <a:rPr lang="en-US" dirty="0" smtClean="0">
                <a:latin typeface="Perpetua" panose="02020502060401020303" pitchFamily="18" charset="0"/>
                <a:cs typeface="Times New Roman" panose="02020603050405020304" pitchFamily="18" charset="0"/>
              </a:rPr>
              <a:t>Technology in English Language Teaching and Learning</a:t>
            </a:r>
          </a:p>
          <a:p>
            <a:pPr>
              <a:buFontTx/>
              <a:buChar char="-"/>
            </a:pPr>
            <a:r>
              <a:rPr lang="en-US" dirty="0" smtClean="0">
                <a:latin typeface="Perpetua" panose="02020502060401020303" pitchFamily="18" charset="0"/>
                <a:cs typeface="Times New Roman" panose="02020603050405020304" pitchFamily="18" charset="0"/>
              </a:rPr>
              <a:t>Teaching Practice Course (1</a:t>
            </a:r>
            <a:r>
              <a:rPr lang="en-US" baseline="30000" dirty="0" smtClean="0">
                <a:latin typeface="Perpetua" panose="02020502060401020303" pitchFamily="18" charset="0"/>
                <a:cs typeface="Times New Roman" panose="02020603050405020304" pitchFamily="18" charset="0"/>
              </a:rPr>
              <a:t>st</a:t>
            </a:r>
            <a:r>
              <a:rPr lang="en-US" dirty="0" smtClean="0">
                <a:latin typeface="Perpetua" panose="02020502060401020303" pitchFamily="18" charset="0"/>
                <a:cs typeface="Times New Roman" panose="02020603050405020304" pitchFamily="18" charset="0"/>
              </a:rPr>
              <a:t> semester – 3</a:t>
            </a:r>
            <a:r>
              <a:rPr lang="en-US" baseline="30000" dirty="0" smtClean="0">
                <a:latin typeface="Perpetua" panose="02020502060401020303" pitchFamily="18" charset="0"/>
                <a:cs typeface="Times New Roman" panose="02020603050405020304" pitchFamily="18" charset="0"/>
              </a:rPr>
              <a:t>rd</a:t>
            </a:r>
            <a:r>
              <a:rPr lang="en-US" dirty="0" smtClean="0">
                <a:latin typeface="Perpetua" panose="02020502060401020303" pitchFamily="18" charset="0"/>
                <a:cs typeface="Times New Roman" panose="02020603050405020304" pitchFamily="18" charset="0"/>
              </a:rPr>
              <a:t> year)</a:t>
            </a:r>
          </a:p>
          <a:p>
            <a:pPr>
              <a:buFontTx/>
              <a:buChar char="-"/>
            </a:pPr>
            <a:r>
              <a:rPr lang="en-US" dirty="0" smtClean="0">
                <a:latin typeface="Perpetua" panose="02020502060401020303" pitchFamily="18" charset="0"/>
                <a:cs typeface="Times New Roman" panose="02020603050405020304" pitchFamily="18" charset="0"/>
              </a:rPr>
              <a:t>Teaching Practicum (05 weeks at high school – 2</a:t>
            </a:r>
            <a:r>
              <a:rPr lang="en-US" baseline="30000" dirty="0" smtClean="0">
                <a:latin typeface="Perpetua" panose="02020502060401020303" pitchFamily="18" charset="0"/>
                <a:cs typeface="Times New Roman" panose="02020603050405020304" pitchFamily="18" charset="0"/>
              </a:rPr>
              <a:t>nd</a:t>
            </a:r>
            <a:r>
              <a:rPr lang="en-US" dirty="0" smtClean="0">
                <a:latin typeface="Perpetua" panose="02020502060401020303" pitchFamily="18" charset="0"/>
                <a:cs typeface="Times New Roman" panose="02020603050405020304" pitchFamily="18" charset="0"/>
              </a:rPr>
              <a:t> semester – 3</a:t>
            </a:r>
            <a:r>
              <a:rPr lang="en-US" baseline="30000" dirty="0" smtClean="0">
                <a:latin typeface="Perpetua" panose="02020502060401020303" pitchFamily="18" charset="0"/>
                <a:cs typeface="Times New Roman" panose="02020603050405020304" pitchFamily="18" charset="0"/>
              </a:rPr>
              <a:t>rd</a:t>
            </a:r>
            <a:r>
              <a:rPr lang="en-US" dirty="0" smtClean="0">
                <a:latin typeface="Perpetua" panose="02020502060401020303" pitchFamily="18" charset="0"/>
                <a:cs typeface="Times New Roman" panose="02020603050405020304" pitchFamily="18" charset="0"/>
              </a:rPr>
              <a:t> year)</a:t>
            </a:r>
          </a:p>
          <a:p>
            <a:pPr>
              <a:buFontTx/>
              <a:buChar char="-"/>
            </a:pPr>
            <a:r>
              <a:rPr lang="en-US" dirty="0" smtClean="0">
                <a:latin typeface="Perpetua" panose="02020502060401020303" pitchFamily="18" charset="0"/>
                <a:cs typeface="Times New Roman" panose="02020603050405020304" pitchFamily="18" charset="0"/>
              </a:rPr>
              <a:t>Materials Development (1</a:t>
            </a:r>
            <a:r>
              <a:rPr lang="en-US" baseline="30000" dirty="0" smtClean="0">
                <a:latin typeface="Perpetua" panose="02020502060401020303" pitchFamily="18" charset="0"/>
                <a:cs typeface="Times New Roman" panose="02020603050405020304" pitchFamily="18" charset="0"/>
              </a:rPr>
              <a:t>st</a:t>
            </a:r>
            <a:r>
              <a:rPr lang="en-US" dirty="0" smtClean="0">
                <a:latin typeface="Perpetua" panose="02020502060401020303" pitchFamily="18" charset="0"/>
                <a:cs typeface="Times New Roman" panose="02020603050405020304" pitchFamily="18" charset="0"/>
              </a:rPr>
              <a:t> semester – Final year)</a:t>
            </a:r>
          </a:p>
          <a:p>
            <a:pPr>
              <a:buFontTx/>
              <a:buChar char="-"/>
            </a:pPr>
            <a:r>
              <a:rPr lang="en-US" dirty="0" smtClean="0">
                <a:latin typeface="Perpetua" panose="02020502060401020303" pitchFamily="18" charset="0"/>
                <a:cs typeface="Times New Roman" panose="02020603050405020304" pitchFamily="18" charset="0"/>
              </a:rPr>
              <a:t>Teaching Practice Course (1</a:t>
            </a:r>
            <a:r>
              <a:rPr lang="en-US" baseline="30000" dirty="0" smtClean="0">
                <a:latin typeface="Perpetua" panose="02020502060401020303" pitchFamily="18" charset="0"/>
                <a:cs typeface="Times New Roman" panose="02020603050405020304" pitchFamily="18" charset="0"/>
              </a:rPr>
              <a:t>st</a:t>
            </a:r>
            <a:r>
              <a:rPr lang="en-US" dirty="0" smtClean="0">
                <a:latin typeface="Perpetua" panose="02020502060401020303" pitchFamily="18" charset="0"/>
                <a:cs typeface="Times New Roman" panose="02020603050405020304" pitchFamily="18" charset="0"/>
              </a:rPr>
              <a:t> semester – 4</a:t>
            </a:r>
            <a:r>
              <a:rPr lang="en-US" baseline="30000" dirty="0" smtClean="0">
                <a:latin typeface="Perpetua" panose="02020502060401020303" pitchFamily="18" charset="0"/>
                <a:cs typeface="Times New Roman" panose="02020603050405020304" pitchFamily="18" charset="0"/>
              </a:rPr>
              <a:t>th</a:t>
            </a:r>
            <a:r>
              <a:rPr lang="en-US" dirty="0" smtClean="0">
                <a:latin typeface="Perpetua" panose="02020502060401020303" pitchFamily="18" charset="0"/>
                <a:cs typeface="Times New Roman" panose="02020603050405020304" pitchFamily="18" charset="0"/>
              </a:rPr>
              <a:t> year)</a:t>
            </a:r>
          </a:p>
          <a:p>
            <a:pPr>
              <a:buFontTx/>
              <a:buChar char="-"/>
            </a:pPr>
            <a:r>
              <a:rPr lang="en-US" dirty="0" smtClean="0">
                <a:latin typeface="Perpetua" panose="02020502060401020303" pitchFamily="18" charset="0"/>
                <a:cs typeface="Times New Roman" panose="02020603050405020304" pitchFamily="18" charset="0"/>
              </a:rPr>
              <a:t>Teaching Practicum (07 weeks at high school – 2</a:t>
            </a:r>
            <a:r>
              <a:rPr lang="en-US" baseline="30000" dirty="0" smtClean="0">
                <a:latin typeface="Perpetua" panose="02020502060401020303" pitchFamily="18" charset="0"/>
                <a:cs typeface="Times New Roman" panose="02020603050405020304" pitchFamily="18" charset="0"/>
              </a:rPr>
              <a:t>nd</a:t>
            </a:r>
            <a:r>
              <a:rPr lang="en-US" dirty="0" smtClean="0">
                <a:latin typeface="Perpetua" panose="02020502060401020303" pitchFamily="18" charset="0"/>
                <a:cs typeface="Times New Roman" panose="02020603050405020304" pitchFamily="18" charset="0"/>
              </a:rPr>
              <a:t> semester – 4</a:t>
            </a:r>
            <a:r>
              <a:rPr lang="en-US" baseline="30000" dirty="0" smtClean="0">
                <a:latin typeface="Perpetua" panose="02020502060401020303" pitchFamily="18" charset="0"/>
                <a:cs typeface="Times New Roman" panose="02020603050405020304" pitchFamily="18" charset="0"/>
              </a:rPr>
              <a:t>th</a:t>
            </a:r>
            <a:r>
              <a:rPr lang="en-US" dirty="0" smtClean="0">
                <a:latin typeface="Perpetua" panose="02020502060401020303" pitchFamily="18" charset="0"/>
                <a:cs typeface="Times New Roman" panose="02020603050405020304" pitchFamily="18" charset="0"/>
              </a:rPr>
              <a:t> year)</a:t>
            </a:r>
          </a:p>
          <a:p>
            <a:pPr>
              <a:buFontTx/>
              <a:buChar char="-"/>
            </a:pPr>
            <a:endParaRPr lang="en-US" dirty="0" smtClean="0">
              <a:latin typeface="Perpetua" panose="02020502060401020303" pitchFamily="18" charset="0"/>
              <a:cs typeface="Times New Roman" panose="02020603050405020304" pitchFamily="18" charset="0"/>
            </a:endParaRPr>
          </a:p>
          <a:p>
            <a:pPr marL="0" indent="0">
              <a:buNone/>
            </a:pPr>
            <a:r>
              <a:rPr lang="en-US" dirty="0" smtClean="0">
                <a:latin typeface="Perpetua" panose="02020502060401020303" pitchFamily="18" charset="0"/>
                <a:cs typeface="Times New Roman" panose="02020603050405020304" pitchFamily="18" charset="0"/>
              </a:rPr>
              <a:t>Training program is developed, reviewed, and updated annually with reference to those of some domestic and foreign education institutions. </a:t>
            </a:r>
          </a:p>
          <a:p>
            <a:pPr marL="0" indent="0">
              <a:buNone/>
            </a:pPr>
            <a:endParaRPr lang="en-US" dirty="0">
              <a:latin typeface="Perpetua" panose="02020502060401020303" pitchFamily="18" charset="0"/>
              <a:cs typeface="Times New Roman" panose="02020603050405020304" pitchFamily="18" charset="0"/>
            </a:endParaRPr>
          </a:p>
        </p:txBody>
      </p:sp>
    </p:spTree>
    <p:extLst>
      <p:ext uri="{BB962C8B-B14F-4D97-AF65-F5344CB8AC3E}">
        <p14:creationId xmlns:p14="http://schemas.microsoft.com/office/powerpoint/2010/main" val="2688277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Perpetua" panose="02020502060401020303" pitchFamily="18" charset="0"/>
              </a:rPr>
              <a:t>INSTRUMENTS</a:t>
            </a:r>
            <a:endParaRPr lang="en-US"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722434" y="1397978"/>
            <a:ext cx="10747131" cy="5125914"/>
          </a:xfrm>
        </p:spPr>
        <p:txBody>
          <a:bodyPr>
            <a:normAutofit/>
          </a:bodyPr>
          <a:lstStyle/>
          <a:p>
            <a:pPr>
              <a:buFontTx/>
              <a:buChar char="-"/>
            </a:pPr>
            <a:r>
              <a:rPr lang="en-US" sz="6000" dirty="0" smtClean="0">
                <a:latin typeface="Perpetua" panose="02020502060401020303" pitchFamily="18" charset="0"/>
                <a:cs typeface="Times New Roman" panose="02020603050405020304" pitchFamily="18" charset="0"/>
              </a:rPr>
              <a:t>Questionnaire: </a:t>
            </a:r>
            <a:r>
              <a:rPr lang="en-US" sz="4400" dirty="0" smtClean="0">
                <a:latin typeface="Perpetua" panose="02020502060401020303" pitchFamily="18" charset="0"/>
              </a:rPr>
              <a:t>Media Literacy Level Determination Scale (MLLDS)</a:t>
            </a:r>
          </a:p>
          <a:p>
            <a:pPr>
              <a:buFontTx/>
              <a:buChar char="-"/>
            </a:pPr>
            <a:r>
              <a:rPr lang="en-US" sz="6000" dirty="0" smtClean="0">
                <a:latin typeface="Perpetua" panose="02020502060401020303" pitchFamily="18" charset="0"/>
                <a:cs typeface="Times New Roman" panose="02020603050405020304" pitchFamily="18" charset="0"/>
              </a:rPr>
              <a:t>Interview</a:t>
            </a:r>
          </a:p>
          <a:p>
            <a:pPr>
              <a:buFontTx/>
              <a:buChar char="-"/>
            </a:pPr>
            <a:endParaRPr lang="en-US" dirty="0" smtClean="0">
              <a:latin typeface="Perpetua" panose="02020502060401020303" pitchFamily="18" charset="0"/>
              <a:cs typeface="Times New Roman" panose="02020603050405020304" pitchFamily="18" charset="0"/>
            </a:endParaRPr>
          </a:p>
          <a:p>
            <a:pPr marL="0" indent="0">
              <a:buNone/>
            </a:pPr>
            <a:endParaRPr lang="en-US" dirty="0">
              <a:latin typeface="Perpetua" panose="02020502060401020303" pitchFamily="18" charset="0"/>
              <a:cs typeface="Times New Roman" panose="02020603050405020304" pitchFamily="18" charset="0"/>
            </a:endParaRPr>
          </a:p>
        </p:txBody>
      </p:sp>
    </p:spTree>
    <p:extLst>
      <p:ext uri="{BB962C8B-B14F-4D97-AF65-F5344CB8AC3E}">
        <p14:creationId xmlns:p14="http://schemas.microsoft.com/office/powerpoint/2010/main" val="269217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82" y="1711787"/>
            <a:ext cx="10515600" cy="1325563"/>
          </a:xfrm>
        </p:spPr>
        <p:txBody>
          <a:bodyPr>
            <a:noAutofit/>
          </a:bodyPr>
          <a:lstStyle/>
          <a:p>
            <a:pPr algn="ctr"/>
            <a:r>
              <a:rPr lang="en-US" sz="4800" b="1" dirty="0" smtClean="0">
                <a:solidFill>
                  <a:srgbClr val="C00000"/>
                </a:solidFill>
                <a:latin typeface="Perpetua" panose="02020502060401020303" pitchFamily="18" charset="0"/>
              </a:rPr>
              <a:t>PARTICIPANTS’ LEVEL OF MEDIA LITERACY</a:t>
            </a:r>
            <a:endParaRPr lang="en-US" sz="4800" b="1" dirty="0">
              <a:solidFill>
                <a:srgbClr val="C00000"/>
              </a:solidFill>
              <a:latin typeface="Perpetua" panose="02020502060401020303" pitchFamily="18" charset="0"/>
            </a:endParaRPr>
          </a:p>
        </p:txBody>
      </p:sp>
    </p:spTree>
    <p:extLst>
      <p:ext uri="{BB962C8B-B14F-4D97-AF65-F5344CB8AC3E}">
        <p14:creationId xmlns:p14="http://schemas.microsoft.com/office/powerpoint/2010/main" val="1806783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4217" y="116378"/>
            <a:ext cx="12266217" cy="6517178"/>
          </a:xfrm>
          <a:prstGeom prst="rect">
            <a:avLst/>
          </a:prstGeom>
        </p:spPr>
      </p:pic>
    </p:spTree>
    <p:extLst>
      <p:ext uri="{BB962C8B-B14F-4D97-AF65-F5344CB8AC3E}">
        <p14:creationId xmlns:p14="http://schemas.microsoft.com/office/powerpoint/2010/main" val="423452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latin typeface="Perpetua" panose="02020502060401020303" pitchFamily="18" charset="0"/>
              </a:rPr>
              <a:t>KEY INSIGHTS</a:t>
            </a:r>
            <a:endParaRPr lang="en-US" sz="4800" dirty="0">
              <a:solidFill>
                <a:srgbClr val="C00000"/>
              </a:solidFill>
              <a:latin typeface="Perpetua" panose="02020502060401020303" pitchFamily="18"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latin typeface="Perpetua" panose="02020502060401020303" pitchFamily="18" charset="0"/>
              </a:rPr>
              <a:t>Access &amp; Analyze</a:t>
            </a:r>
            <a:r>
              <a:rPr lang="en-US" sz="4400" dirty="0" smtClean="0">
                <a:latin typeface="Perpetua" panose="02020502060401020303" pitchFamily="18" charset="0"/>
              </a:rPr>
              <a:t>: Participants demonstrate difficulty accessing a wide range of media resources and lack strong critical analysis skills when consuming media. The low scores reflect challenges in engaging with media beyond basic functions.</a:t>
            </a:r>
            <a:endParaRPr lang="en-US" sz="4400" dirty="0">
              <a:latin typeface="Perpetua" panose="02020502060401020303" pitchFamily="18" charset="0"/>
            </a:endParaRPr>
          </a:p>
        </p:txBody>
      </p:sp>
    </p:spTree>
    <p:extLst>
      <p:ext uri="{BB962C8B-B14F-4D97-AF65-F5344CB8AC3E}">
        <p14:creationId xmlns:p14="http://schemas.microsoft.com/office/powerpoint/2010/main" val="104708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39873" cy="6716684"/>
          </a:xfrm>
          <a:prstGeom prst="rect">
            <a:avLst/>
          </a:prstGeom>
        </p:spPr>
      </p:pic>
    </p:spTree>
    <p:extLst>
      <p:ext uri="{BB962C8B-B14F-4D97-AF65-F5344CB8AC3E}">
        <p14:creationId xmlns:p14="http://schemas.microsoft.com/office/powerpoint/2010/main" val="336881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97" y="127259"/>
            <a:ext cx="11022677" cy="1325563"/>
          </a:xfrm>
        </p:spPr>
        <p:txBody>
          <a:bodyPr/>
          <a:lstStyle/>
          <a:p>
            <a:r>
              <a:rPr lang="en-US" b="1" dirty="0" smtClean="0">
                <a:solidFill>
                  <a:srgbClr val="C00000"/>
                </a:solidFill>
                <a:latin typeface="Perpetua" panose="02020502060401020303" pitchFamily="18" charset="0"/>
              </a:rPr>
              <a:t>REFLECT ON MY OWN TEACHING PRACTICE</a:t>
            </a:r>
            <a:endParaRPr lang="en-US" b="1" dirty="0">
              <a:solidFill>
                <a:srgbClr val="C00000"/>
              </a:solidFill>
              <a:latin typeface="Perpetua" panose="02020502060401020303" pitchFamily="18" charset="0"/>
            </a:endParaRPr>
          </a:p>
        </p:txBody>
      </p:sp>
      <p:pic>
        <p:nvPicPr>
          <p:cNvPr id="4" name="Picture 3"/>
          <p:cNvPicPr>
            <a:picLocks noChangeAspect="1"/>
          </p:cNvPicPr>
          <p:nvPr/>
        </p:nvPicPr>
        <p:blipFill>
          <a:blip r:embed="rId2"/>
          <a:stretch>
            <a:fillRect/>
          </a:stretch>
        </p:blipFill>
        <p:spPr>
          <a:xfrm>
            <a:off x="2093576" y="1432993"/>
            <a:ext cx="7837925" cy="4452418"/>
          </a:xfrm>
          <a:prstGeom prst="rect">
            <a:avLst/>
          </a:prstGeom>
        </p:spPr>
      </p:pic>
    </p:spTree>
    <p:extLst>
      <p:ext uri="{BB962C8B-B14F-4D97-AF65-F5344CB8AC3E}">
        <p14:creationId xmlns:p14="http://schemas.microsoft.com/office/powerpoint/2010/main" val="984654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latin typeface="Perpetua" panose="02020502060401020303" pitchFamily="18" charset="0"/>
              </a:rPr>
              <a:t>KEY INSIGHTS</a:t>
            </a:r>
            <a:endParaRPr lang="en-US" sz="4800" dirty="0">
              <a:solidFill>
                <a:srgbClr val="C00000"/>
              </a:solidFill>
              <a:latin typeface="Perpetua" panose="02020502060401020303" pitchFamily="18" charset="0"/>
            </a:endParaRPr>
          </a:p>
        </p:txBody>
      </p:sp>
      <p:sp>
        <p:nvSpPr>
          <p:cNvPr id="3" name="Content Placeholder 2"/>
          <p:cNvSpPr>
            <a:spLocks noGrp="1"/>
          </p:cNvSpPr>
          <p:nvPr>
            <p:ph idx="1"/>
          </p:nvPr>
        </p:nvSpPr>
        <p:spPr/>
        <p:txBody>
          <a:bodyPr>
            <a:normAutofit fontScale="92500"/>
          </a:bodyPr>
          <a:lstStyle/>
          <a:p>
            <a:pPr marL="0" indent="0">
              <a:buNone/>
            </a:pPr>
            <a:r>
              <a:rPr lang="en-US" sz="4400" b="1" dirty="0" smtClean="0">
                <a:solidFill>
                  <a:srgbClr val="C00000"/>
                </a:solidFill>
                <a:latin typeface="Perpetua" panose="02020502060401020303" pitchFamily="18" charset="0"/>
              </a:rPr>
              <a:t>Evaluate: </a:t>
            </a:r>
            <a:r>
              <a:rPr lang="en-US" sz="4400" dirty="0" smtClean="0">
                <a:latin typeface="Perpetua" panose="02020502060401020303" pitchFamily="18" charset="0"/>
              </a:rPr>
              <a:t>There is limited confidence in evaluating media content for bias, reliability, and distinguishing between fact and opinion. This highlights the need for improved media evaluation skills.</a:t>
            </a:r>
          </a:p>
          <a:p>
            <a:pPr marL="0" indent="0">
              <a:buNone/>
            </a:pPr>
            <a:r>
              <a:rPr lang="en-US" sz="4400" b="1" dirty="0" smtClean="0">
                <a:solidFill>
                  <a:srgbClr val="C00000"/>
                </a:solidFill>
                <a:latin typeface="Perpetua" panose="02020502060401020303" pitchFamily="18" charset="0"/>
              </a:rPr>
              <a:t>Create: </a:t>
            </a:r>
            <a:r>
              <a:rPr lang="en-US" sz="4400" dirty="0" smtClean="0">
                <a:latin typeface="Perpetua" panose="02020502060401020303" pitchFamily="18" charset="0"/>
              </a:rPr>
              <a:t>Media creation skills are underdeveloped, with low proficiency in creating media messages or using media tools effectively.</a:t>
            </a:r>
            <a:endParaRPr lang="en-US" sz="4400" dirty="0">
              <a:latin typeface="Perpetua" panose="02020502060401020303" pitchFamily="18" charset="0"/>
            </a:endParaRPr>
          </a:p>
        </p:txBody>
      </p:sp>
    </p:spTree>
    <p:extLst>
      <p:ext uri="{BB962C8B-B14F-4D97-AF65-F5344CB8AC3E}">
        <p14:creationId xmlns:p14="http://schemas.microsoft.com/office/powerpoint/2010/main" val="365081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9483" y="0"/>
            <a:ext cx="11322539" cy="6858000"/>
          </a:xfrm>
          <a:prstGeom prst="rect">
            <a:avLst/>
          </a:prstGeom>
        </p:spPr>
      </p:pic>
    </p:spTree>
    <p:extLst>
      <p:ext uri="{BB962C8B-B14F-4D97-AF65-F5344CB8AC3E}">
        <p14:creationId xmlns:p14="http://schemas.microsoft.com/office/powerpoint/2010/main" val="307859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latin typeface="Perpetua" panose="02020502060401020303" pitchFamily="18" charset="0"/>
              </a:rPr>
              <a:t>KEY INSIGHTS</a:t>
            </a:r>
            <a:endParaRPr lang="en-US" sz="4800" b="1" dirty="0">
              <a:solidFill>
                <a:srgbClr val="C00000"/>
              </a:solidFill>
              <a:latin typeface="Perpetua" panose="02020502060401020303" pitchFamily="18"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rgbClr val="C00000"/>
                </a:solidFill>
                <a:latin typeface="Perpetua" panose="02020502060401020303" pitchFamily="18" charset="0"/>
              </a:rPr>
              <a:t>Reflect &amp; Act: </a:t>
            </a:r>
            <a:r>
              <a:rPr lang="en-US" sz="4400" dirty="0" smtClean="0">
                <a:latin typeface="Perpetua" panose="02020502060401020303" pitchFamily="18" charset="0"/>
              </a:rPr>
              <a:t>Reflection on the impact of media and active engagement through media is minimal. Participants do not often use media to make informed decisions or engage in interactive learning, advocacy, or dialogue.</a:t>
            </a:r>
            <a:endParaRPr lang="en-US" sz="4400" dirty="0">
              <a:latin typeface="Perpetua" panose="02020502060401020303" pitchFamily="18" charset="0"/>
            </a:endParaRPr>
          </a:p>
        </p:txBody>
      </p:sp>
    </p:spTree>
    <p:extLst>
      <p:ext uri="{BB962C8B-B14F-4D97-AF65-F5344CB8AC3E}">
        <p14:creationId xmlns:p14="http://schemas.microsoft.com/office/powerpoint/2010/main" val="4041044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86815" y="868334"/>
            <a:ext cx="10081752" cy="5648844"/>
          </a:xfrm>
          <a:prstGeom prst="rect">
            <a:avLst/>
          </a:prstGeom>
        </p:spPr>
      </p:pic>
    </p:spTree>
    <p:extLst>
      <p:ext uri="{BB962C8B-B14F-4D97-AF65-F5344CB8AC3E}">
        <p14:creationId xmlns:p14="http://schemas.microsoft.com/office/powerpoint/2010/main" val="282093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 results suggest that participants feel generally unprepared, with higher ratings indicating challenges in understanding media literacy concepts and a lack of lesson development. </a:t>
            </a:r>
            <a:r>
              <a:rPr lang="en-US" smtClean="0"/>
              <a:t>Ratings for skills such as using multimedia tools and addressing misinformation are notably lower, reflecting a lack of confidence in these areas.</a:t>
            </a:r>
            <a:endParaRPr lang="en-US"/>
          </a:p>
        </p:txBody>
      </p:sp>
    </p:spTree>
    <p:extLst>
      <p:ext uri="{BB962C8B-B14F-4D97-AF65-F5344CB8AC3E}">
        <p14:creationId xmlns:p14="http://schemas.microsoft.com/office/powerpoint/2010/main" val="135329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2007" y="1452822"/>
            <a:ext cx="6160553" cy="4532499"/>
          </a:xfrm>
          <a:prstGeom prst="rect">
            <a:avLst/>
          </a:prstGeom>
        </p:spPr>
      </p:pic>
      <p:sp>
        <p:nvSpPr>
          <p:cNvPr id="7" name="Title 1"/>
          <p:cNvSpPr>
            <a:spLocks noGrp="1"/>
          </p:cNvSpPr>
          <p:nvPr>
            <p:ph type="title"/>
          </p:nvPr>
        </p:nvSpPr>
        <p:spPr>
          <a:xfrm>
            <a:off x="856210" y="343389"/>
            <a:ext cx="11022677" cy="1325563"/>
          </a:xfrm>
        </p:spPr>
        <p:txBody>
          <a:bodyPr/>
          <a:lstStyle/>
          <a:p>
            <a:r>
              <a:rPr lang="en-US" b="1" dirty="0" smtClean="0">
                <a:solidFill>
                  <a:srgbClr val="C00000"/>
                </a:solidFill>
                <a:latin typeface="Perpetua" panose="02020502060401020303" pitchFamily="18" charset="0"/>
              </a:rPr>
              <a:t>REFLECT ON MY OWN TEACHING PRACTICE</a:t>
            </a:r>
            <a:endParaRPr lang="en-US" b="1" dirty="0">
              <a:solidFill>
                <a:srgbClr val="C00000"/>
              </a:solidFill>
              <a:latin typeface="Perpetua" panose="02020502060401020303" pitchFamily="18" charset="0"/>
            </a:endParaRPr>
          </a:p>
        </p:txBody>
      </p:sp>
    </p:spTree>
    <p:extLst>
      <p:ext uri="{BB962C8B-B14F-4D97-AF65-F5344CB8AC3E}">
        <p14:creationId xmlns:p14="http://schemas.microsoft.com/office/powerpoint/2010/main" val="376384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8324" y="1192614"/>
            <a:ext cx="8711738" cy="830997"/>
          </a:xfrm>
          <a:prstGeom prst="rect">
            <a:avLst/>
          </a:prstGeom>
          <a:noFill/>
        </p:spPr>
        <p:txBody>
          <a:bodyPr wrap="square" rtlCol="0">
            <a:spAutoFit/>
          </a:bodyPr>
          <a:lstStyle/>
          <a:p>
            <a:pPr algn="ctr"/>
            <a:r>
              <a:rPr lang="en-US" sz="2400" b="1" dirty="0" smtClean="0">
                <a:latin typeface="Perpetua" panose="02020502060401020303" pitchFamily="18" charset="0"/>
                <a:cs typeface="Times New Roman" panose="02020603050405020304" pitchFamily="18" charset="0"/>
              </a:rPr>
              <a:t>Cities of the future</a:t>
            </a:r>
          </a:p>
          <a:p>
            <a:pPr algn="ctr"/>
            <a:r>
              <a:rPr lang="en-US" sz="2400" dirty="0" smtClean="0">
                <a:latin typeface="Perpetua" panose="02020502060401020303" pitchFamily="18" charset="0"/>
                <a:hlinkClick r:id="rId2"/>
              </a:rPr>
              <a:t>Smart Cities - Infrastructure and Transport of the Future</a:t>
            </a:r>
            <a:endParaRPr lang="en-US" sz="2400" dirty="0">
              <a:latin typeface="Perpetua" panose="02020502060401020303"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430304" y="2023610"/>
            <a:ext cx="6786649" cy="4046989"/>
          </a:xfrm>
          <a:prstGeom prst="rect">
            <a:avLst/>
          </a:prstGeom>
        </p:spPr>
      </p:pic>
      <p:sp>
        <p:nvSpPr>
          <p:cNvPr id="9" name="Title 1"/>
          <p:cNvSpPr txBox="1">
            <a:spLocks/>
          </p:cNvSpPr>
          <p:nvPr/>
        </p:nvSpPr>
        <p:spPr>
          <a:xfrm>
            <a:off x="847897" y="127259"/>
            <a:ext cx="11022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C00000"/>
                </a:solidFill>
                <a:latin typeface="Perpetua" panose="02020502060401020303" pitchFamily="18" charset="0"/>
              </a:rPr>
              <a:t>REFLECT ON MY OWN TEACHING PRACTICE</a:t>
            </a:r>
            <a:endParaRPr lang="en-US" b="1" dirty="0">
              <a:solidFill>
                <a:srgbClr val="C00000"/>
              </a:solidFill>
              <a:latin typeface="Perpetua" panose="02020502060401020303" pitchFamily="18" charset="0"/>
            </a:endParaRPr>
          </a:p>
        </p:txBody>
      </p:sp>
    </p:spTree>
    <p:extLst>
      <p:ext uri="{BB962C8B-B14F-4D97-AF65-F5344CB8AC3E}">
        <p14:creationId xmlns:p14="http://schemas.microsoft.com/office/powerpoint/2010/main" val="318516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200000">
            <a:off x="3196533" y="411931"/>
            <a:ext cx="5392064" cy="7189419"/>
          </a:xfrm>
          <a:prstGeom prst="rect">
            <a:avLst/>
          </a:prstGeom>
        </p:spPr>
      </p:pic>
      <p:sp>
        <p:nvSpPr>
          <p:cNvPr id="5" name="Title 1"/>
          <p:cNvSpPr>
            <a:spLocks noGrp="1"/>
          </p:cNvSpPr>
          <p:nvPr>
            <p:ph type="title"/>
          </p:nvPr>
        </p:nvSpPr>
        <p:spPr>
          <a:xfrm>
            <a:off x="847897" y="127259"/>
            <a:ext cx="11022677" cy="1325563"/>
          </a:xfrm>
        </p:spPr>
        <p:txBody>
          <a:bodyPr/>
          <a:lstStyle/>
          <a:p>
            <a:r>
              <a:rPr lang="en-US" b="1" dirty="0" smtClean="0">
                <a:solidFill>
                  <a:srgbClr val="C00000"/>
                </a:solidFill>
                <a:latin typeface="Perpetua" panose="02020502060401020303" pitchFamily="18" charset="0"/>
              </a:rPr>
              <a:t>REFLECT ON MY OWN TEACHING PRACTICE</a:t>
            </a:r>
            <a:endParaRPr lang="en-US" b="1" dirty="0">
              <a:solidFill>
                <a:srgbClr val="C00000"/>
              </a:solidFill>
              <a:latin typeface="Perpetua" panose="02020502060401020303" pitchFamily="18" charset="0"/>
            </a:endParaRPr>
          </a:p>
        </p:txBody>
      </p:sp>
    </p:spTree>
    <p:extLst>
      <p:ext uri="{BB962C8B-B14F-4D97-AF65-F5344CB8AC3E}">
        <p14:creationId xmlns:p14="http://schemas.microsoft.com/office/powerpoint/2010/main" val="303032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Perpetua" panose="02020502060401020303" pitchFamily="18" charset="0"/>
              </a:rPr>
              <a:t>RATIONALE</a:t>
            </a:r>
            <a:endParaRPr lang="en-US"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4034848"/>
          </a:xfrm>
        </p:spPr>
        <p:txBody>
          <a:bodyPr>
            <a:noAutofit/>
          </a:bodyPr>
          <a:lstStyle/>
          <a:p>
            <a:pPr marL="0" indent="0">
              <a:buNone/>
            </a:pPr>
            <a:r>
              <a:rPr lang="en-US" sz="4000" b="1" dirty="0" smtClean="0">
                <a:solidFill>
                  <a:srgbClr val="C00000"/>
                </a:solidFill>
                <a:latin typeface="Perpetua" panose="02020502060401020303" pitchFamily="18" charset="0"/>
              </a:rPr>
              <a:t>Student seem to</a:t>
            </a:r>
          </a:p>
          <a:p>
            <a:r>
              <a:rPr lang="en-US" sz="3200" dirty="0">
                <a:latin typeface="Perpetua" panose="02020502060401020303" pitchFamily="18" charset="0"/>
              </a:rPr>
              <a:t>L</a:t>
            </a:r>
            <a:r>
              <a:rPr lang="en-US" sz="3200" dirty="0" smtClean="0">
                <a:latin typeface="Perpetua" panose="02020502060401020303" pitchFamily="18" charset="0"/>
              </a:rPr>
              <a:t>ack consciousness of media they include in their learning and practice</a:t>
            </a:r>
          </a:p>
          <a:p>
            <a:r>
              <a:rPr lang="en-US" sz="3200" dirty="0" smtClean="0">
                <a:latin typeface="Perpetua" panose="02020502060401020303" pitchFamily="18" charset="0"/>
              </a:rPr>
              <a:t>Pay little attention to the underlying  elements/message in the media they employ</a:t>
            </a:r>
          </a:p>
          <a:p>
            <a:r>
              <a:rPr lang="en-US" sz="3200" dirty="0" smtClean="0">
                <a:latin typeface="Perpetua" panose="02020502060401020303" pitchFamily="18" charset="0"/>
              </a:rPr>
              <a:t>Pay little attention to the potential influence the media they use to their audience</a:t>
            </a:r>
            <a:endParaRPr lang="en-US" sz="3200" dirty="0">
              <a:latin typeface="Perpetua" panose="02020502060401020303" pitchFamily="18" charset="0"/>
            </a:endParaRPr>
          </a:p>
        </p:txBody>
      </p:sp>
    </p:spTree>
    <p:extLst>
      <p:ext uri="{BB962C8B-B14F-4D97-AF65-F5344CB8AC3E}">
        <p14:creationId xmlns:p14="http://schemas.microsoft.com/office/powerpoint/2010/main" val="239851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Perpetua" panose="02020502060401020303" pitchFamily="18" charset="0"/>
              </a:rPr>
              <a:t>REFLECT ON THE  CURRICULUM</a:t>
            </a:r>
            <a:endParaRPr lang="en-US" b="1" dirty="0">
              <a:solidFill>
                <a:srgbClr val="C00000"/>
              </a:solidFill>
              <a:latin typeface="Perpetua" panose="02020502060401020303" pitchFamily="18" charset="0"/>
            </a:endParaRPr>
          </a:p>
        </p:txBody>
      </p:sp>
      <p:sp>
        <p:nvSpPr>
          <p:cNvPr id="3" name="Content Placeholder 2"/>
          <p:cNvSpPr>
            <a:spLocks noGrp="1"/>
          </p:cNvSpPr>
          <p:nvPr>
            <p:ph idx="1"/>
          </p:nvPr>
        </p:nvSpPr>
        <p:spPr>
          <a:xfrm>
            <a:off x="838200" y="1825625"/>
            <a:ext cx="10515600" cy="4034848"/>
          </a:xfrm>
        </p:spPr>
        <p:txBody>
          <a:bodyPr>
            <a:noAutofit/>
          </a:bodyPr>
          <a:lstStyle/>
          <a:p>
            <a:pPr marL="0" indent="0">
              <a:buNone/>
            </a:pPr>
            <a:r>
              <a:rPr lang="en-US" sz="4000" b="1" dirty="0" smtClean="0">
                <a:solidFill>
                  <a:srgbClr val="C00000"/>
                </a:solidFill>
                <a:latin typeface="Perpetua" panose="02020502060401020303" pitchFamily="18" charset="0"/>
              </a:rPr>
              <a:t>Media Literacy</a:t>
            </a:r>
          </a:p>
          <a:p>
            <a:r>
              <a:rPr lang="en-US" sz="4000" dirty="0" smtClean="0">
                <a:latin typeface="Perpetua" panose="02020502060401020303" pitchFamily="18" charset="0"/>
              </a:rPr>
              <a:t>No courses</a:t>
            </a:r>
          </a:p>
          <a:p>
            <a:r>
              <a:rPr lang="en-US" sz="4000" dirty="0" smtClean="0">
                <a:latin typeface="Perpetua" panose="02020502060401020303" pitchFamily="18" charset="0"/>
              </a:rPr>
              <a:t>No modules</a:t>
            </a:r>
            <a:endParaRPr lang="en-US" sz="4000" dirty="0">
              <a:latin typeface="Perpetua" panose="02020502060401020303" pitchFamily="18" charset="0"/>
            </a:endParaRPr>
          </a:p>
        </p:txBody>
      </p:sp>
    </p:spTree>
    <p:extLst>
      <p:ext uri="{BB962C8B-B14F-4D97-AF65-F5344CB8AC3E}">
        <p14:creationId xmlns:p14="http://schemas.microsoft.com/office/powerpoint/2010/main" val="3968735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403" y="553779"/>
            <a:ext cx="10165080" cy="1225146"/>
          </a:xfrm>
        </p:spPr>
        <p:txBody>
          <a:bodyPr>
            <a:noAutofit/>
          </a:bodyPr>
          <a:lstStyle/>
          <a:p>
            <a:pPr marL="0" indent="0" algn="ctr">
              <a:buNone/>
            </a:pPr>
            <a:r>
              <a:rPr lang="en-US" sz="4000" b="1" dirty="0" smtClean="0">
                <a:solidFill>
                  <a:srgbClr val="C00000"/>
                </a:solidFill>
                <a:latin typeface="Perpetua" panose="02020502060401020303" pitchFamily="18" charset="0"/>
              </a:rPr>
              <a:t>THE INTEGRATION OF MEDIA LITERACY IN TEACHER EDUCATION PROGRAM</a:t>
            </a:r>
            <a:endParaRPr lang="en-US" sz="4000" dirty="0">
              <a:latin typeface="Perpetua" panose="02020502060401020303" pitchFamily="18" charset="0"/>
            </a:endParaRPr>
          </a:p>
        </p:txBody>
      </p:sp>
      <p:pic>
        <p:nvPicPr>
          <p:cNvPr id="2050" name="Picture 2" descr="Teaching media-literacy skills should be a year-round priority fo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552" y="1859538"/>
            <a:ext cx="8713526" cy="457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30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1172</Words>
  <Application>Microsoft Office PowerPoint</Application>
  <PresentationFormat>Widescreen</PresentationFormat>
  <Paragraphs>91</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Perpetua</vt:lpstr>
      <vt:lpstr>Times New Roman</vt:lpstr>
      <vt:lpstr>Office Theme</vt:lpstr>
      <vt:lpstr>MEDIA LITERACY IN PRE-SERVICE EFL TEACHER EDUCATION: RELEVANCE AND CHALLENGES</vt:lpstr>
      <vt:lpstr>BACKGROUND</vt:lpstr>
      <vt:lpstr>REFLECT ON MY OWN TEACHING PRACTICE</vt:lpstr>
      <vt:lpstr>REFLECT ON MY OWN TEACHING PRACTICE</vt:lpstr>
      <vt:lpstr>PowerPoint Presentation</vt:lpstr>
      <vt:lpstr>REFLECT ON MY OWN TEACHING PRACTICE</vt:lpstr>
      <vt:lpstr>RATIONALE</vt:lpstr>
      <vt:lpstr>REFLECT ON THE  CURRICULUM</vt:lpstr>
      <vt:lpstr>PowerPoint Presentation</vt:lpstr>
      <vt:lpstr>MEDIA LITERACY </vt:lpstr>
      <vt:lpstr>MEDIA LITERACY </vt:lpstr>
      <vt:lpstr>MEDIA LITERACY IN EFL TEACHER EDUCATION </vt:lpstr>
      <vt:lpstr>MEDIA LITERACY IN EFL TEACHER EDUCATION </vt:lpstr>
      <vt:lpstr>MEDIA LITERACY IN EFL TEACHER EDUCATION </vt:lpstr>
      <vt:lpstr>MEDIA LITERACY IN EFL TEACHER EDUCATION </vt:lpstr>
      <vt:lpstr>MEDIA LITERACY IN EFL TEACHER EDUCATION </vt:lpstr>
      <vt:lpstr>MEDIA LITERACY IN EFL TEACHER EDUCATION </vt:lpstr>
      <vt:lpstr>MEDIA LITERACY IN EFL TEACHER EDUCATION </vt:lpstr>
      <vt:lpstr>MEDIA LITERACY IN EFL TEACHER EDUCATION </vt:lpstr>
      <vt:lpstr>MEDIA LITERACY IN EFL TEACHER EDUCATION </vt:lpstr>
      <vt:lpstr>MEDIA LITERACY IN EFL TEACHER EDUCATION </vt:lpstr>
      <vt:lpstr>THE STUDY</vt:lpstr>
      <vt:lpstr>PARTICIPANTS</vt:lpstr>
      <vt:lpstr>PARTICIPANTS</vt:lpstr>
      <vt:lpstr>INSTRUMENTS</vt:lpstr>
      <vt:lpstr>PARTICIPANTS’ LEVEL OF MEDIA LITERACY</vt:lpstr>
      <vt:lpstr>PowerPoint Presentation</vt:lpstr>
      <vt:lpstr>KEY INSIGHTS</vt:lpstr>
      <vt:lpstr>PowerPoint Presentation</vt:lpstr>
      <vt:lpstr>KEY INSIGHTS</vt:lpstr>
      <vt:lpstr>PowerPoint Presentation</vt:lpstr>
      <vt:lpstr>KEY INSIGHTS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 IN PRE-SERVICE EFL TEACHER EDUCATION: RELEVANCE AND CHALLENGES</dc:title>
  <dc:creator>Nguyen Dai Duong</dc:creator>
  <cp:lastModifiedBy>Nguyen Dai Duong</cp:lastModifiedBy>
  <cp:revision>23</cp:revision>
  <dcterms:created xsi:type="dcterms:W3CDTF">2024-10-23T01:53:41Z</dcterms:created>
  <dcterms:modified xsi:type="dcterms:W3CDTF">2024-10-23T10:35:23Z</dcterms:modified>
</cp:coreProperties>
</file>