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74" r:id="rId11"/>
    <p:sldId id="275" r:id="rId12"/>
    <p:sldId id="264" r:id="rId13"/>
    <p:sldId id="265" r:id="rId14"/>
    <p:sldId id="266" r:id="rId15"/>
    <p:sldId id="270" r:id="rId16"/>
    <p:sldId id="271" r:id="rId17"/>
    <p:sldId id="267" r:id="rId18"/>
    <p:sldId id="272" r:id="rId19"/>
    <p:sldId id="268" r:id="rId20"/>
    <p:sldId id="26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" TargetMode="External"/><Relationship Id="rId2" Type="http://schemas.openxmlformats.org/officeDocument/2006/relationships/hyperlink" Target="http://baotintuc.vn/bao-giay/truyen-thong-moi-doi-hoi-nha-bao-tre-ban%20lin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vocabulary.com/lists/183677#view=notes" TargetMode="External"/><Relationship Id="rId5" Type="http://schemas.openxmlformats.org/officeDocument/2006/relationships/hyperlink" Target="https://books.google.com.vn/books?id=ZzSQ" TargetMode="External"/><Relationship Id="rId4" Type="http://schemas.openxmlformats.org/officeDocument/2006/relationships/hyperlink" Target="https://books.google.com.vn/book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53143"/>
            <a:ext cx="7924316" cy="3827417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1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SOME COMMON PROBLEMS IN TRANSLATION TEXTS </a:t>
            </a:r>
            <a:br>
              <a:rPr lang="pt-BR" sz="1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pt-BR" sz="1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BY ENGLISH LANGUAGE STUDENTS </a:t>
            </a:r>
            <a:br>
              <a:rPr lang="pt-BR" sz="1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pt-BR" sz="1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AT HANOI PEDAGOGICAL UNIVERSITY 2 </a:t>
            </a:r>
            <a:br>
              <a:rPr lang="pt-BR" sz="1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pt-BR" sz="1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SUGGESTED SOLUTIONS</a:t>
            </a:r>
            <a:br>
              <a:rPr lang="en-US" sz="1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pt-BR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br>
              <a:rPr lang="en-US" sz="4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115000"/>
              </a:lnSpc>
            </a:pPr>
            <a:r>
              <a:rPr lang="pt-BR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Đỗ Tiến Đức</a:t>
            </a:r>
            <a:endParaRPr lang="en-US" sz="1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pt-BR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Faculty of English – Hanoi Pedagogical University 2</a:t>
            </a:r>
            <a:endParaRPr lang="en-US" sz="1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13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143A6-6C73-D3F8-E28F-D974F223E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48641"/>
            <a:ext cx="8596668" cy="5492722"/>
          </a:xfrm>
        </p:spPr>
        <p:txBody>
          <a:bodyPr/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Communicative translation</a:t>
            </a:r>
            <a:endParaRPr lang="en-US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/>
              <a:t>+ </a:t>
            </a:r>
            <a:r>
              <a:rPr lang="pt-BR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M</a:t>
            </a:r>
            <a:r>
              <a:rPr lang="pt-B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ore freedom than semantic translation and focusing on the efficiency of communication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+ T</a:t>
            </a:r>
            <a:r>
              <a:rPr lang="pt-B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he language is easy to read and understand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+ M</a:t>
            </a:r>
            <a:r>
              <a:rPr lang="pt-B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ay not be as good as semantic translation, as it is briefer and more condensed.</a:t>
            </a:r>
          </a:p>
          <a:p>
            <a:pPr marL="0" indent="0">
              <a:buNone/>
            </a:pPr>
            <a:r>
              <a:rPr lang="pt-BR" sz="2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For example</a:t>
            </a:r>
            <a:r>
              <a:rPr lang="pt-BR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“North Korea is a realm where people are brainwashed to worship their Dear Leader Kim Jong-un”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pt-BR" sz="20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Semantic translation</a:t>
            </a:r>
            <a:r>
              <a:rPr lang="pt-B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 “Bắc Triều Tiên là một vương quốc mà con người được tẩy não để thờ phụng lãnh tụ kính yêu Kim Jong-un của họ”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pt-BR" sz="20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Communicative translation</a:t>
            </a:r>
            <a:r>
              <a:rPr lang="pt-B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“Người dân Bắc Triều Tiên bị tẩy não để thờ phụng lãnh tụ Kim Jong-un của họ.” </a:t>
            </a:r>
            <a:endParaRPr lang="en-US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574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7F4D6-7B22-97C8-CDB2-083D3F46E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48641"/>
            <a:ext cx="9086426" cy="5492722"/>
          </a:xfrm>
        </p:spPr>
        <p:txBody>
          <a:bodyPr/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Idiomatic translation</a:t>
            </a:r>
            <a:endParaRPr lang="en-US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/>
              <a:t>+ </a:t>
            </a:r>
            <a:r>
              <a:rPr lang="pt-BR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M</a:t>
            </a:r>
            <a:r>
              <a:rPr lang="pt-B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ajoring in conveying the message of the source language rather than the surface meaning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+ U</a:t>
            </a:r>
            <a:r>
              <a:rPr lang="pt-B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sing dialects which are not available in the source language and brings about very natural, vivid translation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+ T</a:t>
            </a:r>
            <a:r>
              <a:rPr lang="pt-B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ranslators are required to have knowledge of both British and Vietnamese culture</a:t>
            </a:r>
          </a:p>
          <a:p>
            <a:pPr marL="0" indent="0">
              <a:buNone/>
            </a:pPr>
            <a:r>
              <a:rPr lang="pt-BR" sz="2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For example</a:t>
            </a:r>
            <a:r>
              <a:rPr lang="pt-BR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:</a:t>
            </a:r>
          </a:p>
          <a:p>
            <a:pPr>
              <a:buFontTx/>
              <a:buChar char="-"/>
            </a:pPr>
            <a:r>
              <a:rPr lang="pt-BR" sz="20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Chở củi về rừng              Carry coals to Newcastle (</a:t>
            </a:r>
            <a:r>
              <a:rPr lang="pt-B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Newcastle is a city located in the northeast of Britain which is famous for coal mining)</a:t>
            </a:r>
          </a:p>
          <a:p>
            <a:pPr>
              <a:buFontTx/>
              <a:buChar char="-"/>
            </a:pPr>
            <a:endParaRPr lang="pt-BR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-    </a:t>
            </a:r>
            <a:r>
              <a:rPr lang="pt-BR" sz="20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As poor as a church mouse</a:t>
            </a:r>
            <a:r>
              <a:rPr lang="pt-B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                 </a:t>
            </a:r>
            <a:r>
              <a:rPr lang="pt-BR" sz="20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Nghèo rớt mồng tơi (</a:t>
            </a:r>
            <a:r>
              <a:rPr lang="pt-BR" sz="20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church mouse</a:t>
            </a:r>
            <a:r>
              <a:rPr lang="pt-B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and </a:t>
            </a:r>
            <a:r>
              <a:rPr lang="pt-BR" sz="20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mồng tơi</a:t>
            </a:r>
            <a:r>
              <a:rPr lang="pt-B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are both typical examples of poverty in the two cultures)</a:t>
            </a:r>
            <a:endParaRPr lang="en-US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AE18AAE-2FFB-6D16-3E67-921A426718E6}"/>
              </a:ext>
            </a:extLst>
          </p:cNvPr>
          <p:cNvCxnSpPr/>
          <p:nvPr/>
        </p:nvCxnSpPr>
        <p:spPr>
          <a:xfrm>
            <a:off x="3037840" y="3576320"/>
            <a:ext cx="487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2D3CCCF-34A3-DF72-83E6-D4C7714F2644}"/>
              </a:ext>
            </a:extLst>
          </p:cNvPr>
          <p:cNvCxnSpPr/>
          <p:nvPr/>
        </p:nvCxnSpPr>
        <p:spPr>
          <a:xfrm>
            <a:off x="4196080" y="4663440"/>
            <a:ext cx="6705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603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497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3. Methodology</a:t>
            </a:r>
            <a:br>
              <a:rPr 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67097"/>
            <a:ext cx="8596668" cy="4774265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pt-BR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3.1. The participants</a:t>
            </a:r>
            <a:endParaRPr lang="en-AU" sz="24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60 third-year students in the two classes of English Language in the first term, academic year 2024 - 2025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AU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3.2. Data collection</a:t>
            </a:r>
            <a:endParaRPr lang="en-US" sz="24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AU" sz="24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Survey questionnaire</a:t>
            </a:r>
            <a:endParaRPr lang="en-US" sz="24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AU" sz="24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Translation exercises</a:t>
            </a:r>
            <a:endParaRPr lang="en-US" sz="24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AU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3.3. Data analysis</a:t>
            </a:r>
            <a:endParaRPr lang="en-US" sz="24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794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4. Findings</a:t>
            </a:r>
            <a:br>
              <a:rPr 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54035"/>
            <a:ext cx="8596668" cy="478732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en-AU" sz="24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4.1. Terminology</a:t>
            </a:r>
            <a:endParaRPr lang="en-US" sz="24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MOU (Memorandum of Understanding –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biên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bản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ghi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nhớ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endParaRPr lang="en-AU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de facto (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thực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tế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không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chính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thức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ví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dụ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: 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de facto government –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chính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phủ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không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chính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thức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endParaRPr lang="en-AU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regime (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chế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độ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cai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trị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  <a:p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rogue state (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một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quốc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gia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bị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cho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không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tuân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thủ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luật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pháp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quốc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tế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và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mối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đe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dọa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cho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các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quốc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gia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khác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chẳng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hạn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Triều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Tiên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) 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(Oxford Dictionaries)</a:t>
            </a:r>
          </a:p>
          <a:p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IAEA is the UN nuclear </a:t>
            </a:r>
            <a:r>
              <a:rPr lang="en-AU" sz="2400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watchdog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(IAEA </a:t>
            </a:r>
            <a:r>
              <a:rPr lang="en-AU" sz="2400" b="1" i="1" u="sng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</a:t>
            </a:r>
            <a:r>
              <a:rPr lang="en-AU" sz="2400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b="1" i="1" u="sng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cơ</a:t>
            </a:r>
            <a:r>
              <a:rPr lang="en-AU" sz="2400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b="1" i="1" u="sng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quan</a:t>
            </a:r>
            <a:r>
              <a:rPr lang="en-AU" sz="2400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b="1" i="1" u="sng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giám</a:t>
            </a:r>
            <a:r>
              <a:rPr lang="en-AU" sz="2400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b="1" i="1" u="sng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sát</a:t>
            </a:r>
            <a:r>
              <a:rPr lang="en-AU" sz="2400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hạt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nhân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Liên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Hợp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Quốc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5113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31075"/>
            <a:ext cx="8596668" cy="561028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en-AU" sz="24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4.2. Differences in language structure</a:t>
            </a:r>
            <a:endParaRPr lang="en-US" sz="24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Thông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tin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trên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các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mạng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xã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hội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không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phải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nguồn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chính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thống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thiếu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kiểm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chứng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không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có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mục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đích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rõ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ràng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hoặc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mục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đích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xuyên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tạc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lừa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đảo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” (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Báo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Tin </a:t>
            </a:r>
            <a:r>
              <a:rPr lang="en-AU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Tức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2013) </a:t>
            </a:r>
          </a:p>
          <a:p>
            <a:pPr marL="0" indent="0" algn="just">
              <a:lnSpc>
                <a:spcPct val="115000"/>
              </a:lnSpc>
              <a:buNone/>
            </a:pPr>
            <a:endParaRPr lang="en-AU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Student’s translation: “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Information on social networks are not official, lack of clarification, does not have a specific purpose or (has) deceptive purposes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”</a:t>
            </a:r>
          </a:p>
          <a:p>
            <a:pPr marL="0" indent="0" algn="just">
              <a:lnSpc>
                <a:spcPct val="115000"/>
              </a:lnSpc>
              <a:buNone/>
            </a:pPr>
            <a:endParaRPr lang="en-AU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Suggested translation: “</a:t>
            </a:r>
            <a:r>
              <a:rPr lang="en-AU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Information on social networks are not only unofficial but also lacks clarification. Its purpose is either unclear or deceptive</a:t>
            </a:r>
            <a:r>
              <a:rPr lang="en-A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.”  </a:t>
            </a:r>
            <a:endParaRPr lang="en-US" sz="24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487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399245"/>
            <a:ext cx="9419703" cy="5642117"/>
          </a:xfrm>
        </p:spPr>
        <p:txBody>
          <a:bodyPr/>
          <a:lstStyle/>
          <a:p>
            <a:pPr marL="0" lvl="0" indent="0" algn="just">
              <a:lnSpc>
                <a:spcPct val="115000"/>
              </a:lnSpc>
              <a:buClr>
                <a:srgbClr val="90C226"/>
              </a:buClr>
              <a:buNone/>
            </a:pPr>
            <a:r>
              <a:rPr lang="en-AU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4.3. Long sentences</a:t>
            </a:r>
            <a:endParaRPr lang="en-US" sz="16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“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Trước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tiên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chúng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ta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phải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tăng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cường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thúc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đẩy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quan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hệ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chính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trị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để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tạo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cơ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sở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tiền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để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để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phát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triển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kinh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tế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thương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mại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tích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cực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thu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hút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đầu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tư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nước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ngoài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;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tích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cực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vận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động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nguồn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vốn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ODA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cho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Việt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Nam” 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(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Bộ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Ngoại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giao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, 2016) </a:t>
            </a:r>
          </a:p>
          <a:p>
            <a:pPr marL="0" indent="0">
              <a:buNone/>
            </a:pP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-T</a:t>
            </a:r>
            <a:r>
              <a:rPr lang="en-A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here are four clauses (as separated by dash): 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“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Trước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tiên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chúng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ta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phải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tăng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cường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thúc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đẩy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quan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hệ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chính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trị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/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để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tạo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cơ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sở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tiền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để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để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phát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triển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kinh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tế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thương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mại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,/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tích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cực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thu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hút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đầu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tư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nước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ngoài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;/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tích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cực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vận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động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nguồn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vốn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ODA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cho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Việt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Nam.”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A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A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here are many ideas expressed in each clause separated by commas: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“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để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tạo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cơ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sở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tiền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đề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để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phát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triển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kinh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tế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thương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mại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”</a:t>
            </a:r>
            <a:endParaRPr lang="en-AU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lvl="0" indent="0" algn="just">
              <a:lnSpc>
                <a:spcPct val="115000"/>
              </a:lnSpc>
              <a:buClr>
                <a:srgbClr val="90C226"/>
              </a:buClr>
              <a:buNone/>
            </a:pPr>
            <a:r>
              <a:rPr lang="en-AU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4.4. Cultural factors</a:t>
            </a:r>
            <a:endParaRPr lang="en-US" sz="16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>
              <a:buClr>
                <a:srgbClr val="90C226"/>
              </a:buClr>
            </a:pP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Carry coals to Newcastle: </a:t>
            </a:r>
            <a:r>
              <a:rPr lang="en-AU" i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Chở</a:t>
            </a:r>
            <a:r>
              <a:rPr lang="en-AU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củi</a:t>
            </a:r>
            <a:r>
              <a:rPr lang="en-AU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về</a:t>
            </a:r>
            <a:r>
              <a:rPr lang="en-AU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rừng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  <a:p>
            <a:pPr lvl="0" algn="just">
              <a:lnSpc>
                <a:spcPct val="115000"/>
              </a:lnSpc>
              <a:buClr>
                <a:srgbClr val="90C226"/>
              </a:buClr>
            </a:pP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Chẳng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có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họ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hàng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thân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thích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nào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ở 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Hà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Nội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nên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mọi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sự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cần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giúp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đỡ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Tâm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đành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b="1" u="sng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bán</a:t>
            </a:r>
            <a:r>
              <a:rPr lang="en-AU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b="1" u="sng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anh</a:t>
            </a:r>
            <a:r>
              <a:rPr lang="en-AU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b="1" u="sng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em</a:t>
            </a:r>
            <a:r>
              <a:rPr lang="en-AU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b="1" u="sng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xa</a:t>
            </a:r>
            <a:r>
              <a:rPr lang="en-AU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AU" b="1" u="sng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mua</a:t>
            </a:r>
            <a:r>
              <a:rPr lang="en-AU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b="1" u="sng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láng</a:t>
            </a:r>
            <a:r>
              <a:rPr lang="en-AU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b="1" u="sng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giềng</a:t>
            </a:r>
            <a:r>
              <a:rPr lang="en-AU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b="1" u="sng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gần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” : “Having no relatives in Hanoi, Tam </a:t>
            </a:r>
            <a:r>
              <a:rPr lang="en-AU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depends on people around her whenever she needs help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”.  </a:t>
            </a:r>
            <a:endParaRPr lang="en-US" sz="16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77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25003"/>
            <a:ext cx="9086426" cy="5616359"/>
          </a:xfrm>
        </p:spPr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buClr>
                <a:srgbClr val="90C226"/>
              </a:buClr>
            </a:pPr>
            <a:r>
              <a:rPr lang="en-AU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“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The crude slogans and violence of the protesters only lead to their characterization as backward-looking </a:t>
            </a:r>
            <a:r>
              <a:rPr lang="en-AU" b="1" dirty="0">
                <a:latin typeface="Times New Roman" panose="02020603050405020304" pitchFamily="18" charset="0"/>
                <a:ea typeface="SimSun" panose="02010600030101010101" pitchFamily="2" charset="-122"/>
              </a:rPr>
              <a:t>Luddites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”. </a:t>
            </a:r>
          </a:p>
          <a:p>
            <a:pPr marL="0" lvl="0" indent="0" algn="just">
              <a:lnSpc>
                <a:spcPct val="115000"/>
              </a:lnSpc>
              <a:buClr>
                <a:srgbClr val="90C226"/>
              </a:buClr>
              <a:buNone/>
            </a:pPr>
            <a:r>
              <a:rPr lang="en-AU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Luddites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“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A member of any of various bands of workers in England (1811–16) organized to destroy manufacturing machinery, under the belief that its use diminished employment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” (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tạm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dịch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: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Thành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viên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các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nhóm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công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nhân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Anh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vào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những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năm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1811-1816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chuyên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đập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phá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máy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móc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sản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xuất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một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cách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có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tổ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chức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vì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cho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rằng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chúng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nguyên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nhân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gây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giảm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việc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làm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) (Dictionary.com,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n.d.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). </a:t>
            </a:r>
          </a:p>
          <a:p>
            <a:pPr lvl="0" algn="just">
              <a:lnSpc>
                <a:spcPct val="115000"/>
              </a:lnSpc>
              <a:buClr>
                <a:srgbClr val="90C226"/>
              </a:buClr>
            </a:pPr>
            <a:r>
              <a:rPr lang="en-AU" b="1" dirty="0">
                <a:latin typeface="Times New Roman" panose="02020603050405020304" pitchFamily="18" charset="0"/>
                <a:ea typeface="SimSun" panose="02010600030101010101" pitchFamily="2" charset="-122"/>
              </a:rPr>
              <a:t>Suggested translation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: “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Những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khẩu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hiệu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thô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thiển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và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sự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thô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bạo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những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người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phản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đối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chỉ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khiến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họ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mô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tả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như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những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người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Luddite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lạc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hậu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” (</a:t>
            </a:r>
            <a:r>
              <a:rPr lang="en-AU" b="1" dirty="0">
                <a:latin typeface="Times New Roman" panose="02020603050405020304" pitchFamily="18" charset="0"/>
                <a:ea typeface="SimSun" panose="02010600030101010101" pitchFamily="2" charset="-122"/>
              </a:rPr>
              <a:t>Luddite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: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thành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viên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các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nhóm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công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nhân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Anh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vào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những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năm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1811-1816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chuyên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đập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phá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máy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móc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sản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xuất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một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cách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có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tổ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chức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vì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cho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rằng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chúng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gây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thất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nghiệp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;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sau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này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dùng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để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chỉ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những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người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lạc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hậu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phản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đối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công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nghệ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mới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và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những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thay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đổi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về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công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nghệ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</a:p>
          <a:p>
            <a:pPr lvl="0" algn="just">
              <a:lnSpc>
                <a:spcPct val="115000"/>
              </a:lnSpc>
              <a:buClr>
                <a:srgbClr val="90C226"/>
              </a:buClr>
            </a:pPr>
            <a:r>
              <a:rPr lang="en-AU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Suggested translation: 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“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Những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khẩu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hiệu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thô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thiển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và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sự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thô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bạo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những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người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phản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đối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chỉ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khiến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họ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mô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tả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như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những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kẻ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lạc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hậu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đi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ngược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lại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sự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phát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triển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công</a:t>
            </a:r>
            <a:r>
              <a:rPr lang="en-AU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AU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nghệ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”. 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333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184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5. Discussions and Recommendations</a:t>
            </a:r>
            <a:br>
              <a:rPr 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br>
              <a:rPr 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0321"/>
            <a:ext cx="8596668" cy="4751042"/>
          </a:xfrm>
        </p:spPr>
        <p:txBody>
          <a:bodyPr/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Causes of the students’ problems in learning Translation: 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heir skills of using Vietnamese and English that are not good enough</a:t>
            </a:r>
          </a:p>
          <a:p>
            <a:pPr>
              <a:buFontTx/>
              <a:buChar char="-"/>
            </a:pP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A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he interference of Vietnamese in using English</a:t>
            </a:r>
          </a:p>
          <a:p>
            <a:pPr>
              <a:buFontTx/>
              <a:buChar char="-"/>
            </a:pPr>
            <a:r>
              <a:rPr lang="en-A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The students’ lack of knowledge related to their learning Translation</a:t>
            </a:r>
          </a:p>
          <a:p>
            <a:pPr>
              <a:buFontTx/>
              <a:buChar char="-"/>
            </a:pP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A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he students’ attitudes towards Translation and psychological matters</a:t>
            </a:r>
          </a:p>
          <a:p>
            <a:pPr>
              <a:buFontTx/>
              <a:buChar char="-"/>
            </a:pPr>
            <a:endParaRPr lang="en-AU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Some suggested solutions: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- </a:t>
            </a:r>
            <a:r>
              <a:rPr lang="en-A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Working hard</a:t>
            </a:r>
            <a:endParaRPr lang="en-US" sz="1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0" lang="en-US" sz="180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- </a:t>
            </a:r>
            <a:r>
              <a:rPr lang="en-A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Boosting access to 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English for Specific Purposes</a:t>
            </a:r>
            <a:endParaRPr lang="en-US" sz="1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Making tips for learning 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terminology</a:t>
            </a:r>
            <a:endParaRPr lang="en-AU" sz="18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Being well-prepared for learning Translation</a:t>
            </a:r>
            <a:endParaRPr lang="en-AU" sz="18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1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540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94EC5-5935-9854-C454-C82FD1F47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104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22AA0-B534-095C-483D-F30010207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10641"/>
            <a:ext cx="9523306" cy="473072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often face a lot of problems in learning Translation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were four main problems in the students’ learning Translation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Terminology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Differences in language structure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 Long sentences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Cultural factors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four main reasons leading to problems in the students’ translation texts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A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A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sing basic English and Vietnamese unskilfully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+ O</a:t>
            </a:r>
            <a:r>
              <a:rPr lang="en-A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bstacle of thinking in Vietnamese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+ L</a:t>
            </a:r>
            <a:r>
              <a:rPr lang="en-A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ack of knowledge in the subjects related to Translation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+ T</a:t>
            </a:r>
            <a:r>
              <a:rPr lang="en-A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he students’ attitudes towards learning </a:t>
            </a:r>
            <a:r>
              <a:rPr lang="en-A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Translation</a:t>
            </a:r>
            <a:r>
              <a:rPr lang="en-A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possible solutions to deal with the students’ problems and help them learn Translation better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839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1257"/>
            <a:ext cx="9733763" cy="6484983"/>
          </a:xfrm>
        </p:spPr>
        <p:txBody>
          <a:bodyPr>
            <a:no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1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REFERENCES</a:t>
            </a:r>
            <a:endParaRPr lang="en-US" sz="12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10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IN VIETNAMESE: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0170" indent="-90170">
              <a:lnSpc>
                <a:spcPct val="115000"/>
              </a:lnSpc>
            </a:pP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Bộ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Ngoại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giao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Việt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Nam, 2016.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Phó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Thủ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tướng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Hoạt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động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ngoại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giao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hỗ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trợ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hội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nhập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kinh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tế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Truy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cập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ngày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9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tháng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1, 2016,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từ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http://www.mofa.gov.vn.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0170" indent="-90170">
              <a:lnSpc>
                <a:spcPct val="115000"/>
              </a:lnSpc>
            </a:pP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Báo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Tin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Tức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2013.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Truyền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thông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mới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đòi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hỏi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nhà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báo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trẻ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bản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lĩnh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Truy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cập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ngày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11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tháng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1, 2016,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từ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u="sng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http://baotintuc.vn/bao-giay/truyen-thong-moi-doi-hoi-nha-bao-tre-ban </a:t>
            </a:r>
            <a:r>
              <a:rPr lang="en-AU" sz="1000" i="1" u="sng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linh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0170">
              <a:lnSpc>
                <a:spcPct val="115000"/>
              </a:lnSpc>
            </a:pP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Học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360 &amp; Zing TV, 2015. (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Nhà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sản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xuất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). (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tháng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5, 2015).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Biên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Dịch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Tiếng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Anh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Cơ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Bản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-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Học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Tiếng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Anh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Online.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Bài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giảng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online],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truy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cập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ngày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14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tháng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năm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2023,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từ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u="sng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http://youtube.com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0170" indent="-90170">
              <a:lnSpc>
                <a:spcPct val="115000"/>
              </a:lnSpc>
            </a:pP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Trung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tâm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Đào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tạo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từ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xa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-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Trường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Đại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học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Ngoại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ngữ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Hà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Nội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n.d.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Hướng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dẫn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học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dịch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viết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Truy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cập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ngày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10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tháng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1, 2016,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từ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http://web.hanu.vn/dec/mod/forum/discuss.php?d=470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Vũ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Cao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Đàm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2010. 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Giáo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trình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Phương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pháp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luận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nghiên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cứu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khoa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học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Hà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Nội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Nhà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xuất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bản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Giáo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dục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en-AU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AU" sz="10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IN ENGLISH: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0170" indent="-90170">
              <a:lnSpc>
                <a:spcPct val="115000"/>
              </a:lnSpc>
            </a:pP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Clancy, C,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Iwamura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K, Yoon, Y et al., 2011.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least that East Asians can do to cooperate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Retrieved January 9, 2016, from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http://www.japantimes.co.jp/opinion/2011/05/05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0170" indent="-90170">
              <a:lnSpc>
                <a:spcPct val="115000"/>
              </a:lnSpc>
            </a:pP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Chanda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N, 2001.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Globalization: You Can't Stop Life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Retrieved January 8, 2016, from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http://yaleglobal.yale.edu/content/globalization-you-cant-stop-life.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0170" indent="-90170">
              <a:lnSpc>
                <a:spcPct val="115000"/>
              </a:lnSpc>
            </a:pP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Dictionary.com,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n.d.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Luddite: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Define Luddite at dictionary.com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Retrieved January 6, 2016, from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http://dictionary.reference.com/browse/luddite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0170" indent="-90170">
              <a:lnSpc>
                <a:spcPct val="115000"/>
              </a:lnSpc>
            </a:pP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English Grammar Online,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n.d.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Table of English Tenses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Retrieved January 10, 2016, from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http://www.ego4u.com/en/cram-up/grammar/tenses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0170" indent="-90170">
              <a:lnSpc>
                <a:spcPct val="115000"/>
              </a:lnSpc>
            </a:pP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Hartmann, R.R.K. &amp; F.C. Stork. 1972.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Dictionary of language and linguistics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London: Applied Science. Retrieved January 6, 2016, from </a:t>
            </a:r>
            <a:r>
              <a:rPr lang="en-AU" sz="1000" i="1" u="sng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https://books.google.com.vn/books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0170" indent="-90170">
              <a:lnSpc>
                <a:spcPct val="115000"/>
              </a:lnSpc>
            </a:pP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Nunan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D, 1992.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Research Methods in Language Learning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Cambridgeshire: Cambridge University Press;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0170" indent="-90170">
              <a:lnSpc>
                <a:spcPct val="115000"/>
              </a:lnSpc>
            </a:pP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Oxford Dictionaries,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n.d.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Rogue state - definition of rogue state in English from the Oxford dictionary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Retrieved January 9, 2016,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from http://www.oxforddictionaries.com/definition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0170" indent="-90170">
              <a:lnSpc>
                <a:spcPct val="115000"/>
              </a:lnSpc>
            </a:pP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Pöhacker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F, 2004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Introducing </a:t>
            </a:r>
            <a:r>
              <a:rPr lang="en-AU" sz="10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Intepreting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Studies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London: Routledge. Retrieved January 10, 2016, from </a:t>
            </a:r>
            <a:r>
              <a:rPr lang="en-AU" sz="1000" u="sng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https://books.google.com.vn/books?id=ZzSQ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0170" indent="-90170">
              <a:lnSpc>
                <a:spcPct val="115000"/>
              </a:lnSpc>
            </a:pP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Wisegeek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n.d.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What Is Meant by "Carrying Coals to Newcastle?.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Retrieved January 7, 2016, from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http://www.wisegeek.com/what-is-meant-by-carrying-coals-to-newcastle.htm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0170" indent="-90170" algn="just">
              <a:lnSpc>
                <a:spcPct val="115000"/>
              </a:lnSpc>
            </a:pP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Woollacott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M, 2000.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Neither peace nor war, just endless suffering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Retrieved January 8, 2016, from 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http://www.theguardian.com/world/2000/oct/13/comment.israelandthepalestinians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0170" indent="-90170" algn="just">
              <a:lnSpc>
                <a:spcPct val="115000"/>
              </a:lnSpc>
            </a:pP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Vocabulary.com, </a:t>
            </a:r>
            <a:r>
              <a:rPr lang="en-AU" sz="1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n.d.</a:t>
            </a: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250 words from the domain of diplomacy. Retrieved January 7, 2016, from </a:t>
            </a:r>
            <a:r>
              <a:rPr lang="en-AU" sz="1000" i="1" u="sng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6"/>
              </a:rPr>
              <a:t>https://www.vocabulary.com/lists/183677#view=notes</a:t>
            </a:r>
            <a:r>
              <a:rPr lang="en-AU" sz="1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AU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US" sz="1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00938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9167"/>
            <a:ext cx="8596668" cy="4552196"/>
          </a:xfrm>
        </p:spPr>
        <p:txBody>
          <a:bodyPr/>
          <a:lstStyle/>
          <a:p>
            <a:r>
              <a:rPr lang="pt-BR" dirty="0">
                <a:latin typeface="Times New Roman" panose="02020603050405020304" pitchFamily="18" charset="0"/>
                <a:ea typeface="SimSun" panose="02010600030101010101" pitchFamily="2" charset="-122"/>
              </a:rPr>
              <a:t>In 2006, Google Translate – an automatic translation tool was released, and so far there have been 90 different languages used in the system.</a:t>
            </a:r>
          </a:p>
          <a:p>
            <a:endParaRPr lang="pt-BR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0" algn="just">
              <a:lnSpc>
                <a:spcPct val="115000"/>
              </a:lnSpc>
              <a:buNone/>
            </a:pPr>
            <a:r>
              <a:rPr lang="pt-BR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Translation requires logical thinking about languages and good language skills, hence it cannot be abolished and replaced  by technology.</a:t>
            </a:r>
          </a:p>
          <a:p>
            <a:pPr indent="0" algn="just">
              <a:lnSpc>
                <a:spcPct val="115000"/>
              </a:lnSpc>
              <a:buNone/>
            </a:pPr>
            <a:endParaRPr lang="en-US" sz="1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pt-BR" dirty="0">
                <a:latin typeface="Times New Roman" panose="02020603050405020304" pitchFamily="18" charset="0"/>
                <a:ea typeface="SimSun" panose="02010600030101010101" pitchFamily="2" charset="-122"/>
              </a:rPr>
              <a:t>In learning Translation, due to various causes, learners have many problems leading to their bad results, especially those who have just started to learn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67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48641"/>
            <a:ext cx="8596668" cy="54927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/>
              <a:t>THANKS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2378076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 Rationale</a:t>
            </a:r>
            <a:br>
              <a:rPr 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pt-BR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2.1. The concept of translation</a:t>
            </a:r>
            <a:br>
              <a:rPr 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ea typeface="SimSun" panose="02010600030101010101" pitchFamily="2" charset="-122"/>
              </a:rPr>
              <a:t>Hartmann &amp; Stork (1972), “translation is the replacement of a representation of a text in one language by a representation of an equivalent text in a second language”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395004"/>
              </p:ext>
            </p:extLst>
          </p:nvPr>
        </p:nvGraphicFramePr>
        <p:xfrm>
          <a:off x="1249680" y="3056709"/>
          <a:ext cx="8024322" cy="2650485"/>
        </p:xfrm>
        <a:graphic>
          <a:graphicData uri="http://schemas.openxmlformats.org/drawingml/2006/table">
            <a:tbl>
              <a:tblPr firstRow="1" firstCol="1" bandRow="1"/>
              <a:tblGrid>
                <a:gridCol w="4053840">
                  <a:extLst>
                    <a:ext uri="{9D8B030D-6E8A-4147-A177-3AD203B41FA5}">
                      <a16:colId xmlns:a16="http://schemas.microsoft.com/office/drawing/2014/main" val="1524294638"/>
                    </a:ext>
                  </a:extLst>
                </a:gridCol>
                <a:gridCol w="3970482">
                  <a:extLst>
                    <a:ext uri="{9D8B030D-6E8A-4147-A177-3AD203B41FA5}">
                      <a16:colId xmlns:a16="http://schemas.microsoft.com/office/drawing/2014/main" val="2805628022"/>
                    </a:ext>
                  </a:extLst>
                </a:gridCol>
              </a:tblGrid>
              <a:tr h="246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Translation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Phiên dịch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461644"/>
                  </a:ext>
                </a:extLst>
              </a:tr>
              <a:tr h="11791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The source language text can be seen again and again many times.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The source language text cannot be seen again and again many times.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260054"/>
                  </a:ext>
                </a:extLst>
              </a:tr>
              <a:tr h="11758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Less time pressure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Lots of chanes to review and correct translation texts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More time pressure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Few chances to review and correct translation texts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197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602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1189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2.2. Some basic translation techniques</a:t>
            </a:r>
            <a:br>
              <a:rPr 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0789"/>
            <a:ext cx="8596668" cy="4630573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pt-BR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2.2.1. Translating proper names</a:t>
            </a:r>
            <a:endParaRPr lang="en-US" sz="1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dirty="0"/>
              <a:t>NOT: </a:t>
            </a:r>
            <a:r>
              <a:rPr lang="en-US" dirty="0" err="1"/>
              <a:t>Ms</a:t>
            </a:r>
            <a:r>
              <a:rPr lang="en-US" dirty="0"/>
              <a:t> Rice: </a:t>
            </a:r>
            <a:r>
              <a:rPr lang="en-US" dirty="0" err="1"/>
              <a:t>bà</a:t>
            </a:r>
            <a:r>
              <a:rPr lang="en-US" dirty="0"/>
              <a:t> </a:t>
            </a:r>
            <a:r>
              <a:rPr lang="en-US" dirty="0" err="1"/>
              <a:t>Gạo</a:t>
            </a:r>
            <a:r>
              <a:rPr lang="en-US" dirty="0"/>
              <a:t>, </a:t>
            </a:r>
            <a:r>
              <a:rPr lang="en-US" dirty="0" err="1"/>
              <a:t>bà</a:t>
            </a:r>
            <a:r>
              <a:rPr lang="en-US" dirty="0"/>
              <a:t> </a:t>
            </a:r>
            <a:r>
              <a:rPr lang="en-US" dirty="0" err="1"/>
              <a:t>Cơm</a:t>
            </a:r>
            <a:r>
              <a:rPr lang="en-US" dirty="0"/>
              <a:t>;  </a:t>
            </a:r>
            <a:r>
              <a:rPr lang="en-US" dirty="0" err="1"/>
              <a:t>Thày</a:t>
            </a:r>
            <a:r>
              <a:rPr lang="en-US" dirty="0"/>
              <a:t> </a:t>
            </a:r>
            <a:r>
              <a:rPr lang="en-US" dirty="0" err="1"/>
              <a:t>Đen</a:t>
            </a:r>
            <a:r>
              <a:rPr lang="en-US" dirty="0"/>
              <a:t>: </a:t>
            </a:r>
            <a:r>
              <a:rPr lang="en-US" dirty="0" err="1"/>
              <a:t>Mr</a:t>
            </a:r>
            <a:r>
              <a:rPr lang="en-US" dirty="0"/>
              <a:t> Black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Mr</a:t>
            </a:r>
            <a:r>
              <a:rPr lang="en-US" dirty="0"/>
              <a:t> Green: </a:t>
            </a:r>
            <a:r>
              <a:rPr lang="en-US" dirty="0" err="1"/>
              <a:t>ông</a:t>
            </a:r>
            <a:r>
              <a:rPr lang="en-US" dirty="0"/>
              <a:t> </a:t>
            </a:r>
            <a:r>
              <a:rPr lang="en-US" dirty="0" err="1"/>
              <a:t>Xanh</a:t>
            </a:r>
            <a:r>
              <a:rPr lang="en-US" dirty="0"/>
              <a:t>;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Thuỷ</a:t>
            </a:r>
            <a:r>
              <a:rPr lang="en-US" dirty="0"/>
              <a:t>: </a:t>
            </a:r>
            <a:r>
              <a:rPr lang="en-US" dirty="0" err="1"/>
              <a:t>Ms</a:t>
            </a:r>
            <a:r>
              <a:rPr lang="en-US" dirty="0"/>
              <a:t> Water</a:t>
            </a:r>
          </a:p>
          <a:p>
            <a:r>
              <a:rPr lang="en-US" dirty="0"/>
              <a:t>Naturalization:</a:t>
            </a:r>
          </a:p>
          <a:p>
            <a:pPr marL="0" indent="0">
              <a:buNone/>
            </a:pPr>
            <a:r>
              <a:rPr lang="en-US" dirty="0"/>
              <a:t>Washington: </a:t>
            </a:r>
            <a:r>
              <a:rPr lang="en-US" dirty="0" err="1"/>
              <a:t>Oa-sinh-tơn</a:t>
            </a:r>
            <a:r>
              <a:rPr lang="en-US" dirty="0"/>
              <a:t> (</a:t>
            </a:r>
            <a:r>
              <a:rPr lang="en-US" dirty="0" err="1"/>
              <a:t>phiên</a:t>
            </a:r>
            <a:r>
              <a:rPr lang="en-US" dirty="0"/>
              <a:t> </a:t>
            </a:r>
            <a:r>
              <a:rPr lang="en-US" dirty="0" err="1"/>
              <a:t>âm</a:t>
            </a:r>
            <a:r>
              <a:rPr lang="en-US" dirty="0"/>
              <a:t> </a:t>
            </a:r>
            <a:r>
              <a:rPr lang="en-US" dirty="0" err="1"/>
              <a:t>Hán-Việt</a:t>
            </a:r>
            <a:r>
              <a:rPr lang="en-US" dirty="0"/>
              <a:t>: </a:t>
            </a:r>
            <a:r>
              <a:rPr lang="en-US" dirty="0" err="1"/>
              <a:t>Hoa</a:t>
            </a:r>
            <a:r>
              <a:rPr lang="en-US" dirty="0"/>
              <a:t> </a:t>
            </a:r>
            <a:r>
              <a:rPr lang="en-US" dirty="0" err="1"/>
              <a:t>Thịnh</a:t>
            </a:r>
            <a:r>
              <a:rPr lang="en-US" dirty="0"/>
              <a:t> </a:t>
            </a:r>
            <a:r>
              <a:rPr lang="en-US" dirty="0" err="1"/>
              <a:t>Đốn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New York: </a:t>
            </a:r>
            <a:r>
              <a:rPr lang="en-US" dirty="0" err="1"/>
              <a:t>Niu-Oóc</a:t>
            </a:r>
            <a:r>
              <a:rPr lang="en-US" dirty="0"/>
              <a:t> (</a:t>
            </a:r>
            <a:r>
              <a:rPr lang="en-US" dirty="0" err="1"/>
              <a:t>Nữu</a:t>
            </a:r>
            <a:r>
              <a:rPr lang="en-US" dirty="0"/>
              <a:t> </a:t>
            </a:r>
            <a:r>
              <a:rPr lang="en-US" dirty="0" err="1"/>
              <a:t>Ước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London: </a:t>
            </a:r>
            <a:r>
              <a:rPr lang="en-US" dirty="0" err="1"/>
              <a:t>Luân</a:t>
            </a:r>
            <a:r>
              <a:rPr lang="en-US" dirty="0"/>
              <a:t> </a:t>
            </a:r>
            <a:r>
              <a:rPr lang="en-US" dirty="0" err="1"/>
              <a:t>Đôn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Napoleon: </a:t>
            </a:r>
            <a:r>
              <a:rPr lang="en-US" dirty="0" err="1"/>
              <a:t>Nã</a:t>
            </a:r>
            <a:r>
              <a:rPr lang="en-US" dirty="0"/>
              <a:t> </a:t>
            </a:r>
            <a:r>
              <a:rPr lang="en-US" dirty="0" err="1"/>
              <a:t>Phá</a:t>
            </a:r>
            <a:r>
              <a:rPr lang="en-US" dirty="0"/>
              <a:t> </a:t>
            </a:r>
            <a:r>
              <a:rPr lang="en-US" dirty="0" err="1"/>
              <a:t>Luân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Moscow: Mat-</a:t>
            </a:r>
            <a:r>
              <a:rPr lang="en-US" dirty="0" err="1"/>
              <a:t>xcơ</a:t>
            </a:r>
            <a:r>
              <a:rPr lang="en-US" dirty="0"/>
              <a:t>-</a:t>
            </a:r>
            <a:r>
              <a:rPr lang="en-US" dirty="0" err="1"/>
              <a:t>va</a:t>
            </a:r>
            <a:r>
              <a:rPr lang="en-US" dirty="0"/>
              <a:t> (</a:t>
            </a:r>
            <a:r>
              <a:rPr lang="en-US" dirty="0" err="1"/>
              <a:t>Mạc</a:t>
            </a:r>
            <a:r>
              <a:rPr lang="en-US" dirty="0"/>
              <a:t> </a:t>
            </a:r>
            <a:r>
              <a:rPr lang="en-US" dirty="0" err="1"/>
              <a:t>Tư</a:t>
            </a:r>
            <a:r>
              <a:rPr lang="en-US" dirty="0"/>
              <a:t> </a:t>
            </a:r>
            <a:r>
              <a:rPr lang="en-US" dirty="0" err="1"/>
              <a:t>Khoa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507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18011"/>
            <a:ext cx="8596668" cy="562335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pt-BR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2.2.2. Selecting words closely related to style and context of the source language</a:t>
            </a:r>
            <a:endParaRPr lang="en-US" sz="1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pt-BR" dirty="0">
                <a:latin typeface="Times New Roman" panose="02020603050405020304" pitchFamily="18" charset="0"/>
                <a:ea typeface="SimSun" panose="02010600030101010101" pitchFamily="2" charset="-122"/>
              </a:rPr>
              <a:t>“IS is </a:t>
            </a:r>
            <a:r>
              <a:rPr lang="pt-BR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laying</a:t>
            </a:r>
            <a:r>
              <a:rPr lang="pt-BR" dirty="0">
                <a:latin typeface="Times New Roman" panose="02020603050405020304" pitchFamily="18" charset="0"/>
                <a:ea typeface="SimSun" panose="02010600030101010101" pitchFamily="2" charset="-122"/>
              </a:rPr>
              <a:t> a plan for terrorism”</a:t>
            </a:r>
          </a:p>
          <a:p>
            <a:r>
              <a:rPr lang="pt-BR" dirty="0">
                <a:latin typeface="Times New Roman" panose="02020603050405020304" pitchFamily="18" charset="0"/>
                <a:ea typeface="SimSun" panose="02010600030101010101" pitchFamily="2" charset="-122"/>
              </a:rPr>
              <a:t>One of the steps in taking an interview successfully is to </a:t>
            </a:r>
            <a:r>
              <a:rPr lang="pt-BR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sell</a:t>
            </a:r>
            <a:r>
              <a:rPr lang="pt-BR" dirty="0">
                <a:latin typeface="Times New Roman" panose="02020603050405020304" pitchFamily="18" charset="0"/>
                <a:ea typeface="SimSun" panose="02010600030101010101" pitchFamily="2" charset="-122"/>
              </a:rPr>
              <a:t> yourself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pt-BR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2.2.3. Factors of national identity/cultural characteristics</a:t>
            </a:r>
            <a:endParaRPr lang="en-US" sz="1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dirty="0" err="1"/>
              <a:t>Hầu</a:t>
            </a:r>
            <a:r>
              <a:rPr lang="en-US" dirty="0"/>
              <a:t> </a:t>
            </a:r>
            <a:r>
              <a:rPr lang="en-US" dirty="0" err="1"/>
              <a:t>đồng</a:t>
            </a:r>
            <a:endParaRPr lang="en-US" dirty="0"/>
          </a:p>
          <a:p>
            <a:r>
              <a:rPr lang="en-US" dirty="0" err="1"/>
              <a:t>Bánh</a:t>
            </a:r>
            <a:r>
              <a:rPr lang="en-US" dirty="0"/>
              <a:t> </a:t>
            </a:r>
            <a:r>
              <a:rPr lang="en-US" dirty="0" err="1"/>
              <a:t>chưng</a:t>
            </a:r>
            <a:endParaRPr lang="en-US" dirty="0"/>
          </a:p>
          <a:p>
            <a:r>
              <a:rPr lang="en-US" dirty="0" err="1"/>
              <a:t>Áo</a:t>
            </a:r>
            <a:r>
              <a:rPr lang="en-US" dirty="0"/>
              <a:t> </a:t>
            </a:r>
            <a:r>
              <a:rPr lang="en-US" dirty="0" err="1"/>
              <a:t>dài</a:t>
            </a:r>
            <a:endParaRPr lang="en-US" dirty="0"/>
          </a:p>
          <a:p>
            <a:r>
              <a:rPr lang="en-US" dirty="0" err="1"/>
              <a:t>Phơ</a:t>
            </a:r>
            <a:r>
              <a:rPr lang="en-US" dirty="0"/>
              <a:t>̉</a:t>
            </a:r>
          </a:p>
          <a:p>
            <a:r>
              <a:rPr lang="en-US" dirty="0"/>
              <a:t>Kilt: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phục</a:t>
            </a:r>
            <a:r>
              <a:rPr lang="en-US" dirty="0"/>
              <a:t> </a:t>
            </a:r>
            <a:r>
              <a:rPr lang="en-US" dirty="0" err="1"/>
              <a:t>truyền</a:t>
            </a:r>
            <a:r>
              <a:rPr lang="en-US" dirty="0"/>
              <a:t> </a:t>
            </a:r>
            <a:r>
              <a:rPr lang="en-US" dirty="0" err="1"/>
              <a:t>thống</a:t>
            </a:r>
            <a:r>
              <a:rPr lang="en-US" dirty="0"/>
              <a:t> </a:t>
            </a:r>
            <a:r>
              <a:rPr lang="en-US" dirty="0" err="1"/>
              <a:t>của</a:t>
            </a:r>
            <a:r>
              <a:rPr lang="en-US" dirty="0"/>
              <a:t> </a:t>
            </a:r>
            <a:r>
              <a:rPr lang="en-US" dirty="0" err="1"/>
              <a:t>đàn</a:t>
            </a:r>
            <a:r>
              <a:rPr lang="en-US" dirty="0"/>
              <a:t> </a:t>
            </a:r>
            <a:r>
              <a:rPr lang="en-US" dirty="0" err="1"/>
              <a:t>ông</a:t>
            </a:r>
            <a:r>
              <a:rPr lang="en-US" dirty="0"/>
              <a:t> ở Scotland</a:t>
            </a:r>
          </a:p>
          <a:p>
            <a:r>
              <a:rPr lang="en-US" dirty="0"/>
              <a:t>Blue blood: </a:t>
            </a:r>
            <a:r>
              <a:rPr lang="en-US" dirty="0" err="1"/>
              <a:t>máu</a:t>
            </a:r>
            <a:r>
              <a:rPr lang="en-US" dirty="0"/>
              <a:t> </a:t>
            </a:r>
            <a:r>
              <a:rPr lang="en-US" dirty="0" err="1"/>
              <a:t>xanh</a:t>
            </a:r>
            <a:r>
              <a:rPr lang="en-US" dirty="0"/>
              <a:t> (</a:t>
            </a:r>
            <a:r>
              <a:rPr lang="en-US" dirty="0" err="1"/>
              <a:t>dòng</a:t>
            </a:r>
            <a:r>
              <a:rPr lang="en-US" dirty="0"/>
              <a:t> </a:t>
            </a:r>
            <a:r>
              <a:rPr lang="en-US" dirty="0" err="1"/>
              <a:t>dõi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́ </a:t>
            </a:r>
            <a:r>
              <a:rPr lang="en-US" dirty="0" err="1"/>
              <a:t>tộc</a:t>
            </a:r>
            <a:r>
              <a:rPr lang="en-US" dirty="0"/>
              <a:t>, </a:t>
            </a:r>
            <a:r>
              <a:rPr lang="en-US" dirty="0" err="1"/>
              <a:t>trâm</a:t>
            </a:r>
            <a:r>
              <a:rPr lang="en-US" dirty="0"/>
              <a:t> </a:t>
            </a:r>
            <a:r>
              <a:rPr lang="en-US" dirty="0" err="1"/>
              <a:t>anh</a:t>
            </a:r>
            <a:r>
              <a:rPr lang="en-US" dirty="0"/>
              <a:t> </a:t>
            </a:r>
            <a:r>
              <a:rPr lang="en-US" dirty="0" err="1"/>
              <a:t>thê</a:t>
            </a:r>
            <a:r>
              <a:rPr lang="en-US" dirty="0"/>
              <a:t>́ </a:t>
            </a:r>
            <a:r>
              <a:rPr lang="en-US" dirty="0" err="1"/>
              <a:t>phiệt</a:t>
            </a:r>
            <a:r>
              <a:rPr lang="en-US" dirty="0"/>
              <a:t>)</a:t>
            </a:r>
          </a:p>
          <a:p>
            <a:r>
              <a:rPr lang="en-US" dirty="0"/>
              <a:t>Black hole: </a:t>
            </a:r>
            <a:r>
              <a:rPr lang="en-US" dirty="0" err="1"/>
              <a:t>cái</a:t>
            </a:r>
            <a:r>
              <a:rPr lang="en-US" dirty="0"/>
              <a:t> hang </a:t>
            </a:r>
            <a:r>
              <a:rPr lang="en-US" dirty="0" err="1"/>
              <a:t>tối</a:t>
            </a:r>
            <a:r>
              <a:rPr lang="en-US" dirty="0"/>
              <a:t> (</a:t>
            </a:r>
            <a:r>
              <a:rPr lang="en-US" dirty="0" err="1"/>
              <a:t>khu</a:t>
            </a:r>
            <a:r>
              <a:rPr lang="en-US" dirty="0"/>
              <a:t> </a:t>
            </a:r>
            <a:r>
              <a:rPr lang="en-US" dirty="0" err="1"/>
              <a:t>vực</a:t>
            </a:r>
            <a:r>
              <a:rPr lang="en-US" dirty="0"/>
              <a:t> </a:t>
            </a:r>
            <a:r>
              <a:rPr lang="en-US" dirty="0" err="1"/>
              <a:t>dành</a:t>
            </a:r>
            <a:r>
              <a:rPr lang="en-US" dirty="0"/>
              <a:t> </a:t>
            </a:r>
            <a:r>
              <a:rPr lang="en-US" dirty="0" err="1"/>
              <a:t>riêng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người</a:t>
            </a:r>
            <a:r>
              <a:rPr lang="en-US" dirty="0"/>
              <a:t> da </a:t>
            </a:r>
            <a:r>
              <a:rPr lang="en-US" dirty="0" err="1"/>
              <a:t>đen</a:t>
            </a:r>
            <a:r>
              <a:rPr lang="en-US" dirty="0"/>
              <a:t> ở Mỹ)</a:t>
            </a:r>
          </a:p>
          <a:p>
            <a:r>
              <a:rPr lang="en-US" dirty="0"/>
              <a:t>Strait-waistcoat: </a:t>
            </a:r>
            <a:r>
              <a:rPr lang="en-US" dirty="0" err="1"/>
              <a:t>Hiệp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̃ </a:t>
            </a:r>
            <a:r>
              <a:rPr lang="en-US" dirty="0" err="1"/>
              <a:t>dòng</a:t>
            </a:r>
            <a:r>
              <a:rPr lang="en-US" dirty="0"/>
              <a:t> </a:t>
            </a:r>
            <a:r>
              <a:rPr lang="en-US" dirty="0" err="1"/>
              <a:t>áo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dirty="0"/>
              <a:t>́ (</a:t>
            </a:r>
            <a:r>
              <a:rPr lang="en-US" dirty="0" err="1"/>
              <a:t>người</a:t>
            </a:r>
            <a:r>
              <a:rPr lang="en-US" dirty="0"/>
              <a:t> </a:t>
            </a:r>
            <a:r>
              <a:rPr lang="en-US" dirty="0" err="1"/>
              <a:t>điên</a:t>
            </a:r>
            <a:r>
              <a:rPr lang="en-US" dirty="0"/>
              <a:t>)</a:t>
            </a:r>
          </a:p>
          <a:p>
            <a:r>
              <a:rPr lang="en-US" dirty="0"/>
              <a:t>Common house: </a:t>
            </a:r>
            <a:r>
              <a:rPr lang="en-US" dirty="0" err="1"/>
              <a:t>Đình</a:t>
            </a:r>
            <a:r>
              <a:rPr lang="en-US" dirty="0"/>
              <a:t> </a:t>
            </a:r>
            <a:r>
              <a:rPr lang="en-US" dirty="0" err="1"/>
              <a:t>làng</a:t>
            </a:r>
            <a:r>
              <a:rPr lang="en-US" dirty="0"/>
              <a:t>,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hoá</a:t>
            </a:r>
            <a:endParaRPr lang="en-US" dirty="0"/>
          </a:p>
          <a:p>
            <a:r>
              <a:rPr lang="en-US" dirty="0"/>
              <a:t>Nursery rhyme: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dao</a:t>
            </a:r>
            <a:endParaRPr lang="en-US" dirty="0"/>
          </a:p>
          <a:p>
            <a:r>
              <a:rPr lang="en-US" dirty="0"/>
              <a:t>Hippy: </a:t>
            </a:r>
            <a:r>
              <a:rPr lang="en-US" dirty="0" err="1"/>
              <a:t>thanh</a:t>
            </a:r>
            <a:r>
              <a:rPr lang="en-US" dirty="0"/>
              <a:t> </a:t>
            </a:r>
            <a:r>
              <a:rPr lang="en-US" dirty="0" err="1"/>
              <a:t>niên</a:t>
            </a:r>
            <a:r>
              <a:rPr lang="en-US" dirty="0"/>
              <a:t> </a:t>
            </a:r>
            <a:r>
              <a:rPr lang="en-US" dirty="0" err="1"/>
              <a:t>nổi</a:t>
            </a:r>
            <a:r>
              <a:rPr lang="en-US" dirty="0"/>
              <a:t> </a:t>
            </a:r>
            <a:r>
              <a:rPr lang="en-US" dirty="0" err="1"/>
              <a:t>loạn</a:t>
            </a:r>
            <a:r>
              <a:rPr lang="en-US" dirty="0"/>
              <a:t> </a:t>
            </a:r>
            <a:r>
              <a:rPr lang="en-US" dirty="0" err="1"/>
              <a:t>chống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ước</a:t>
            </a:r>
            <a:r>
              <a:rPr lang="en-US" dirty="0"/>
              <a:t> </a:t>
            </a:r>
            <a:r>
              <a:rPr lang="en-US" dirty="0" err="1"/>
              <a:t>xã</a:t>
            </a:r>
            <a:r>
              <a:rPr lang="en-US" dirty="0"/>
              <a:t> </a:t>
            </a:r>
            <a:r>
              <a:rPr lang="en-US" dirty="0" err="1"/>
              <a:t>hội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331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96389"/>
            <a:ext cx="8596668" cy="5544973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pt-BR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2.2.4. Word repetition</a:t>
            </a:r>
            <a:endParaRPr lang="en-US" sz="1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dirty="0"/>
              <a:t>Personal pronouns: I - You</a:t>
            </a:r>
          </a:p>
          <a:p>
            <a:r>
              <a:rPr lang="en-US" dirty="0"/>
              <a:t>Relative pronouns: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ea typeface="SimSun" panose="02010600030101010101" pitchFamily="2" charset="-122"/>
              </a:rPr>
              <a:t>“Tôi đã gặp một số người, những người biết cha tôi” :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ea typeface="SimSun" panose="02010600030101010101" pitchFamily="2" charset="-122"/>
              </a:rPr>
              <a:t>+ I met some people, </a:t>
            </a:r>
            <a:r>
              <a:rPr lang="pt-BR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those people </a:t>
            </a:r>
            <a:r>
              <a:rPr lang="pt-BR" dirty="0">
                <a:latin typeface="Times New Roman" panose="02020603050405020304" pitchFamily="18" charset="0"/>
                <a:ea typeface="SimSun" panose="02010600030101010101" pitchFamily="2" charset="-122"/>
              </a:rPr>
              <a:t>know my father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pt-BR" dirty="0">
                <a:latin typeface="Times New Roman" panose="02020603050405020304" pitchFamily="18" charset="0"/>
                <a:ea typeface="SimSun" panose="02010600030101010101" pitchFamily="2" charset="-122"/>
              </a:rPr>
              <a:t>+ </a:t>
            </a:r>
            <a:r>
              <a:rPr lang="pt-BR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 met some people </a:t>
            </a:r>
            <a:r>
              <a:rPr lang="pt-BR" b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who</a:t>
            </a:r>
            <a:r>
              <a:rPr lang="pt-BR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know my father.” </a:t>
            </a:r>
            <a:endParaRPr lang="en-US" sz="1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pt-BR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2.2.5. Translating acronyms</a:t>
            </a:r>
            <a:endParaRPr lang="en-US" sz="1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dirty="0"/>
              <a:t>NASA</a:t>
            </a:r>
          </a:p>
          <a:p>
            <a:r>
              <a:rPr lang="en-US" dirty="0"/>
              <a:t>UNHCR</a:t>
            </a:r>
          </a:p>
          <a:p>
            <a:r>
              <a:rPr lang="en-US" dirty="0"/>
              <a:t>UNESCO</a:t>
            </a:r>
          </a:p>
          <a:p>
            <a:r>
              <a:rPr lang="en-US" dirty="0"/>
              <a:t>NATO</a:t>
            </a:r>
          </a:p>
          <a:p>
            <a:r>
              <a:rPr lang="en-US" dirty="0"/>
              <a:t>APEC</a:t>
            </a:r>
          </a:p>
          <a:p>
            <a:r>
              <a:rPr lang="en-US" dirty="0"/>
              <a:t>OPEC</a:t>
            </a:r>
          </a:p>
        </p:txBody>
      </p:sp>
    </p:spTree>
    <p:extLst>
      <p:ext uri="{BB962C8B-B14F-4D97-AF65-F5344CB8AC3E}">
        <p14:creationId xmlns:p14="http://schemas.microsoft.com/office/powerpoint/2010/main" val="395766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31075"/>
            <a:ext cx="8596668" cy="5610288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pt-BR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2.2.6. Translating titles</a:t>
            </a:r>
            <a:endParaRPr lang="en-US" sz="1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/>
              <a:t>Nature or Nurture? Do di </a:t>
            </a:r>
            <a:r>
              <a:rPr lang="en-US" dirty="0" err="1"/>
              <a:t>truyền</a:t>
            </a:r>
            <a:r>
              <a:rPr lang="en-US" dirty="0"/>
              <a:t> hay </a:t>
            </a:r>
            <a:r>
              <a:rPr lang="en-US" dirty="0" err="1"/>
              <a:t>nuôi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Shopping in the mountain: </a:t>
            </a:r>
            <a:r>
              <a:rPr lang="en-US" dirty="0" err="1"/>
              <a:t>Phiên</a:t>
            </a:r>
            <a:r>
              <a:rPr lang="en-US" dirty="0"/>
              <a:t> </a:t>
            </a:r>
            <a:r>
              <a:rPr lang="en-US" dirty="0" err="1"/>
              <a:t>chợ</a:t>
            </a:r>
            <a:r>
              <a:rPr lang="en-US" dirty="0"/>
              <a:t> </a:t>
            </a:r>
            <a:r>
              <a:rPr lang="en-US" dirty="0" err="1"/>
              <a:t>vùng</a:t>
            </a:r>
            <a:r>
              <a:rPr lang="en-US" dirty="0"/>
              <a:t> </a:t>
            </a:r>
            <a:r>
              <a:rPr lang="en-US" dirty="0" err="1"/>
              <a:t>cao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Breast or Bottle? </a:t>
            </a:r>
            <a:r>
              <a:rPr lang="en-US" dirty="0" err="1"/>
              <a:t>Nuôi</a:t>
            </a:r>
            <a:r>
              <a:rPr lang="en-US" dirty="0"/>
              <a:t> con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sữa</a:t>
            </a:r>
            <a:r>
              <a:rPr lang="en-US" dirty="0"/>
              <a:t> </a:t>
            </a:r>
            <a:r>
              <a:rPr lang="en-US" dirty="0" err="1"/>
              <a:t>mẹ</a:t>
            </a:r>
            <a:r>
              <a:rPr lang="en-US" dirty="0"/>
              <a:t> hay </a:t>
            </a:r>
            <a:r>
              <a:rPr lang="en-US" dirty="0" err="1"/>
              <a:t>sữa</a:t>
            </a:r>
            <a:r>
              <a:rPr lang="en-US" dirty="0"/>
              <a:t> </a:t>
            </a:r>
            <a:r>
              <a:rPr lang="en-US" dirty="0" err="1"/>
              <a:t>ngoài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If tomorrow comes: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còn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mai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Die Hard: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dễ</a:t>
            </a:r>
            <a:r>
              <a:rPr lang="en-US" dirty="0"/>
              <a:t> </a:t>
            </a:r>
            <a:r>
              <a:rPr lang="en-US" dirty="0" err="1"/>
              <a:t>chết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Mission Impossible: </a:t>
            </a:r>
            <a:r>
              <a:rPr lang="en-US" dirty="0" err="1"/>
              <a:t>Nhiệm</a:t>
            </a:r>
            <a:r>
              <a:rPr lang="en-US" dirty="0"/>
              <a:t> vụ </a:t>
            </a:r>
            <a:r>
              <a:rPr lang="en-US" dirty="0" err="1"/>
              <a:t>bất</a:t>
            </a:r>
            <a:r>
              <a:rPr lang="en-US" dirty="0"/>
              <a:t> </a:t>
            </a:r>
            <a:r>
              <a:rPr lang="en-US" dirty="0" err="1"/>
              <a:t>kha</a:t>
            </a:r>
            <a:r>
              <a:rPr lang="en-US" dirty="0"/>
              <a:t>̉ </a:t>
            </a:r>
            <a:r>
              <a:rPr lang="en-US" dirty="0" err="1"/>
              <a:t>thi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How green are you?: Ý </a:t>
            </a:r>
            <a:r>
              <a:rPr lang="en-US" dirty="0" err="1"/>
              <a:t>thức</a:t>
            </a:r>
            <a:r>
              <a:rPr lang="en-US" dirty="0"/>
              <a:t> </a:t>
            </a:r>
            <a:r>
              <a:rPr lang="en-US" dirty="0" err="1"/>
              <a:t>bảo</a:t>
            </a:r>
            <a:r>
              <a:rPr lang="en-US" dirty="0"/>
              <a:t> </a:t>
            </a:r>
            <a:r>
              <a:rPr lang="en-US" dirty="0" err="1"/>
              <a:t>vê</a:t>
            </a:r>
            <a:r>
              <a:rPr lang="en-US" dirty="0"/>
              <a:t>̣ </a:t>
            </a:r>
            <a:r>
              <a:rPr lang="en-US" dirty="0" err="1"/>
              <a:t>môi</a:t>
            </a:r>
            <a:r>
              <a:rPr lang="en-US" dirty="0"/>
              <a:t> </a:t>
            </a:r>
            <a:r>
              <a:rPr lang="en-US" dirty="0" err="1"/>
              <a:t>trường</a:t>
            </a:r>
            <a:r>
              <a:rPr lang="en-US" dirty="0"/>
              <a:t> </a:t>
            </a:r>
            <a:r>
              <a:rPr lang="en-US" dirty="0" err="1"/>
              <a:t>của</a:t>
            </a:r>
            <a:r>
              <a:rPr lang="en-US" dirty="0"/>
              <a:t> </a:t>
            </a:r>
            <a:r>
              <a:rPr lang="en-US" dirty="0" err="1"/>
              <a:t>bạn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thê</a:t>
            </a:r>
            <a:r>
              <a:rPr lang="en-US" dirty="0"/>
              <a:t>́ </a:t>
            </a:r>
            <a:r>
              <a:rPr lang="en-US" dirty="0" err="1"/>
              <a:t>nào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Touch by Touch: </a:t>
            </a:r>
            <a:r>
              <a:rPr lang="en-US" dirty="0" err="1"/>
              <a:t>Kề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cánh</a:t>
            </a:r>
            <a:r>
              <a:rPr lang="en-US" dirty="0"/>
              <a:t>/</a:t>
            </a:r>
            <a:r>
              <a:rPr lang="en-US" dirty="0" err="1"/>
              <a:t>Xích</a:t>
            </a:r>
            <a:r>
              <a:rPr lang="en-US" dirty="0"/>
              <a:t> </a:t>
            </a:r>
            <a:r>
              <a:rPr lang="en-US" dirty="0" err="1"/>
              <a:t>lại</a:t>
            </a:r>
            <a:r>
              <a:rPr lang="en-US" dirty="0"/>
              <a:t> </a:t>
            </a:r>
            <a:r>
              <a:rPr lang="en-US" dirty="0" err="1"/>
              <a:t>gần</a:t>
            </a:r>
            <a:r>
              <a:rPr lang="en-US" dirty="0"/>
              <a:t> </a:t>
            </a:r>
            <a:r>
              <a:rPr lang="en-US" dirty="0" err="1"/>
              <a:t>nhau</a:t>
            </a:r>
            <a:endParaRPr lang="en-US" dirty="0"/>
          </a:p>
          <a:p>
            <a:pPr marL="0" lvl="0" indent="0" algn="just">
              <a:lnSpc>
                <a:spcPct val="115000"/>
              </a:lnSpc>
              <a:buClr>
                <a:srgbClr val="90C226"/>
              </a:buClr>
              <a:buNone/>
            </a:pPr>
            <a:endParaRPr lang="en-US" dirty="0"/>
          </a:p>
          <a:p>
            <a:pPr marL="0" lvl="0" indent="0" algn="just">
              <a:lnSpc>
                <a:spcPct val="115000"/>
              </a:lnSpc>
              <a:buClr>
                <a:srgbClr val="90C226"/>
              </a:buClr>
              <a:buNone/>
            </a:pPr>
            <a:r>
              <a:rPr lang="pt-BR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2.2.7. Translating negation forms</a:t>
            </a:r>
            <a:endParaRPr lang="en-US" sz="16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pt-BR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+ “I can’t speak Spanish” &amp; “Tôi không biết nói tiếng Tây Ban Nha”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pt-BR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+ “Not until I heard from you that I knew about the Paris terrorist attacks.” (Mãi đến khi nghe bạn nói tôi mới biết về vụ tấn công khủng bố ở Paris).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152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2.3. Translation Methods</a:t>
            </a:r>
            <a:br>
              <a:rPr 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6287"/>
            <a:ext cx="8596668" cy="47350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pt-BR" sz="28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Newmark (1988):</a:t>
            </a:r>
          </a:p>
          <a:p>
            <a:pPr algn="just">
              <a:lnSpc>
                <a:spcPct val="115000"/>
              </a:lnSpc>
            </a:pPr>
            <a:r>
              <a:rPr lang="pt-BR" sz="28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Word for word translation</a:t>
            </a:r>
          </a:p>
          <a:p>
            <a:pPr algn="just">
              <a:lnSpc>
                <a:spcPct val="115000"/>
              </a:lnSpc>
            </a:pPr>
            <a:r>
              <a:rPr lang="pt-BR" sz="28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Literal translation</a:t>
            </a:r>
          </a:p>
          <a:p>
            <a:pPr algn="just">
              <a:lnSpc>
                <a:spcPct val="115000"/>
              </a:lnSpc>
            </a:pPr>
            <a:r>
              <a:rPr lang="pt-BR" sz="28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Faithful translation</a:t>
            </a:r>
          </a:p>
          <a:p>
            <a:pPr algn="just">
              <a:lnSpc>
                <a:spcPct val="115000"/>
              </a:lnSpc>
            </a:pPr>
            <a:r>
              <a:rPr lang="pt-BR" sz="28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Semantic translation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pt-BR" sz="28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Communicative translation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pt-BR" sz="28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Free translation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pt-BR" sz="28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Idiomatic translation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pt-BR" sz="28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Adaptation</a:t>
            </a:r>
            <a:endParaRPr 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933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30947-5BB9-8D70-5798-C3AA504B3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45441"/>
            <a:ext cx="9492826" cy="56959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pt-BR" sz="20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he most commonly used in translation</a:t>
            </a:r>
            <a:r>
              <a:rPr lang="pt-B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: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Semantic translation</a:t>
            </a:r>
            <a:endParaRPr lang="en-US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+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</a:t>
            </a:r>
            <a:r>
              <a:rPr lang="pt-BR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ocusing on the meaning in both the source language and the target language           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more flexible and natural. 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+ R</a:t>
            </a:r>
            <a:r>
              <a:rPr lang="pt-BR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eflecting the aesthetic value of languages, usually applied to translate highly prestigious texts like the ones in politics, foreign affairs, law, religion, or  literary works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+ C</a:t>
            </a:r>
            <a:r>
              <a:rPr lang="pt-BR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ommonly used in translating texts about the topic of international relations</a:t>
            </a:r>
          </a:p>
          <a:p>
            <a:pPr marL="0" indent="0">
              <a:buNone/>
            </a:pPr>
            <a:r>
              <a:rPr lang="pt-BR" sz="2000" i="1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For example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: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“All men are created equal. They are endowed by their Creator with certain inalienable rights, among these are Life, Liberty, and the pursuit of Happiness" (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Declaration of Independence of the United States of America in 1776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vi-VN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"Tất cả mọi người đều sinh ra có quyền bình đẳng. Tạo hóa cho họ những quyền không ai có thể xâm phạm được; trong những quyền  ấy, có quyền được sống, quyền tự do và quyền mưu cầu hạnh phúc".</a:t>
            </a:r>
            <a:r>
              <a:rPr lang="en-US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Declaration of Independence of Vietnam Democratic Republic in 1945</a:t>
            </a:r>
            <a:r>
              <a:rPr lang="en-US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9A1BD02-E4A5-2A5A-8B73-61C52E403347}"/>
              </a:ext>
            </a:extLst>
          </p:cNvPr>
          <p:cNvCxnSpPr/>
          <p:nvPr/>
        </p:nvCxnSpPr>
        <p:spPr>
          <a:xfrm>
            <a:off x="8981440" y="1280160"/>
            <a:ext cx="477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2074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244</TotalTime>
  <Words>2565</Words>
  <Application>Microsoft Office PowerPoint</Application>
  <PresentationFormat>Widescreen</PresentationFormat>
  <Paragraphs>190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Trebuchet MS</vt:lpstr>
      <vt:lpstr>Wingdings 3</vt:lpstr>
      <vt:lpstr>Facet</vt:lpstr>
      <vt:lpstr>SOME COMMON PROBLEMS IN TRANSLATION TEXTS  BY ENGLISH LANGUAGE STUDENTS  AT HANOI PEDAGOGICAL UNIVERSITY 2  AND SUGGESTED SOLUTIONS   </vt:lpstr>
      <vt:lpstr>1. Introduction</vt:lpstr>
      <vt:lpstr>2. Rationale 2.1. The concept of translation </vt:lpstr>
      <vt:lpstr>2.2. Some basic translation techniques </vt:lpstr>
      <vt:lpstr>PowerPoint Presentation</vt:lpstr>
      <vt:lpstr>PowerPoint Presentation</vt:lpstr>
      <vt:lpstr>PowerPoint Presentation</vt:lpstr>
      <vt:lpstr>2.3. Translation Methods </vt:lpstr>
      <vt:lpstr>PowerPoint Presentation</vt:lpstr>
      <vt:lpstr>PowerPoint Presentation</vt:lpstr>
      <vt:lpstr>PowerPoint Presentation</vt:lpstr>
      <vt:lpstr>3. Methodology </vt:lpstr>
      <vt:lpstr>4. Findings </vt:lpstr>
      <vt:lpstr>PowerPoint Presentation</vt:lpstr>
      <vt:lpstr>PowerPoint Presentation</vt:lpstr>
      <vt:lpstr>PowerPoint Presentation</vt:lpstr>
      <vt:lpstr>5. Discussions and Recommendations  </vt:lpstr>
      <vt:lpstr>6. Conclusion 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MỘT SỐ VẤN ĐỀ THƯỜNG GẶP TRONG DỊCH VIẾT ANH - VIỆT VỚI CHỦ ĐỀ HỘI NHẬP QUỐC TẾ CỦA SINH VIÊN CHUYÊN NGÀNH NGÔN NGỮ ANH TRƯỜNG ĐHSP HÀ NỘI 2  VÀ MỘT SỐ GIẢI PHÁP ĐỀ XUẤT</dc:title>
  <dc:creator>Admin</dc:creator>
  <cp:lastModifiedBy>Đức Đỗ</cp:lastModifiedBy>
  <cp:revision>22</cp:revision>
  <dcterms:created xsi:type="dcterms:W3CDTF">2023-04-27T03:59:06Z</dcterms:created>
  <dcterms:modified xsi:type="dcterms:W3CDTF">2024-09-15T18:23:06Z</dcterms:modified>
</cp:coreProperties>
</file>