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67275" cy="42794238"/>
  <p:notesSz cx="6858000" cy="9144000"/>
  <p:defaultTextStyle>
    <a:defPPr>
      <a:defRPr lang="en-US"/>
    </a:defPPr>
    <a:lvl1pPr marL="0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1pPr>
    <a:lvl2pPr marL="1753453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2pPr>
    <a:lvl3pPr marL="3506907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3pPr>
    <a:lvl4pPr marL="5260360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4pPr>
    <a:lvl5pPr marL="7013814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5pPr>
    <a:lvl6pPr marL="8767267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6pPr>
    <a:lvl7pPr marL="10520721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7pPr>
    <a:lvl8pPr marL="12274174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8pPr>
    <a:lvl9pPr marL="14027628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8">
          <p15:clr>
            <a:srgbClr val="A4A3A4"/>
          </p15:clr>
        </p15:guide>
        <p15:guide id="2" pos="95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CF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>
        <p:scale>
          <a:sx n="29" d="100"/>
          <a:sy n="29" d="100"/>
        </p:scale>
        <p:origin x="488" y="-2080"/>
      </p:cViewPr>
      <p:guideLst>
        <p:guide orient="horz" pos="13478"/>
        <p:guide pos="95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7003597"/>
            <a:ext cx="25727184" cy="14898735"/>
          </a:xfrm>
        </p:spPr>
        <p:txBody>
          <a:bodyPr anchor="b"/>
          <a:lstStyle>
            <a:lvl1pPr algn="ctr"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410" y="22476884"/>
            <a:ext cx="22700456" cy="10332032"/>
          </a:xfrm>
        </p:spPr>
        <p:txBody>
          <a:bodyPr/>
          <a:lstStyle>
            <a:lvl1pPr marL="0" indent="0" algn="ctr">
              <a:buNone/>
              <a:defRPr sz="7944"/>
            </a:lvl1pPr>
            <a:lvl2pPr marL="1513378" indent="0" algn="ctr">
              <a:buNone/>
              <a:defRPr sz="6620"/>
            </a:lvl2pPr>
            <a:lvl3pPr marL="3026755" indent="0" algn="ctr">
              <a:buNone/>
              <a:defRPr sz="5958"/>
            </a:lvl3pPr>
            <a:lvl4pPr marL="4540133" indent="0" algn="ctr">
              <a:buNone/>
              <a:defRPr sz="5296"/>
            </a:lvl4pPr>
            <a:lvl5pPr marL="6053511" indent="0" algn="ctr">
              <a:buNone/>
              <a:defRPr sz="5296"/>
            </a:lvl5pPr>
            <a:lvl6pPr marL="7566889" indent="0" algn="ctr">
              <a:buNone/>
              <a:defRPr sz="5296"/>
            </a:lvl6pPr>
            <a:lvl7pPr marL="9080266" indent="0" algn="ctr">
              <a:buNone/>
              <a:defRPr sz="5296"/>
            </a:lvl7pPr>
            <a:lvl8pPr marL="10593644" indent="0" algn="ctr">
              <a:buNone/>
              <a:defRPr sz="5296"/>
            </a:lvl8pPr>
            <a:lvl9pPr marL="12107022" indent="0" algn="ctr">
              <a:buNone/>
              <a:defRPr sz="52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583-68AD-478E-B8B8-C0F52B0869F3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F712-A174-4CBF-928E-0F2E17C04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5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583-68AD-478E-B8B8-C0F52B0869F3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F712-A174-4CBF-928E-0F2E17C04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28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0020" y="2278397"/>
            <a:ext cx="6526381" cy="362661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0877" y="2278397"/>
            <a:ext cx="19200803" cy="362661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583-68AD-478E-B8B8-C0F52B0869F3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F712-A174-4CBF-928E-0F2E17C04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92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583-68AD-478E-B8B8-C0F52B0869F3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F712-A174-4CBF-928E-0F2E17C04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5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12" y="10668854"/>
            <a:ext cx="26105525" cy="17801211"/>
          </a:xfrm>
        </p:spPr>
        <p:txBody>
          <a:bodyPr anchor="b"/>
          <a:lstStyle>
            <a:lvl1pPr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112" y="28638472"/>
            <a:ext cx="26105525" cy="9361236"/>
          </a:xfrm>
        </p:spPr>
        <p:txBody>
          <a:bodyPr/>
          <a:lstStyle>
            <a:lvl1pPr marL="0" indent="0">
              <a:buNone/>
              <a:defRPr sz="7944">
                <a:solidFill>
                  <a:schemeClr val="tx1"/>
                </a:solidFill>
              </a:defRPr>
            </a:lvl1pPr>
            <a:lvl2pPr marL="1513378" indent="0">
              <a:buNone/>
              <a:defRPr sz="6620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583-68AD-478E-B8B8-C0F52B0869F3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F712-A174-4CBF-928E-0F2E17C04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875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2808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583-68AD-478E-B8B8-C0F52B0869F3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F712-A174-4CBF-928E-0F2E17C04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7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278406"/>
            <a:ext cx="26105525" cy="8271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821" y="10490535"/>
            <a:ext cx="1280447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4821" y="15631784"/>
            <a:ext cx="12804474" cy="229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2810" y="10490535"/>
            <a:ext cx="1286753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2810" y="15631784"/>
            <a:ext cx="12867534" cy="229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583-68AD-478E-B8B8-C0F52B0869F3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F712-A174-4CBF-928E-0F2E17C04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51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583-68AD-478E-B8B8-C0F52B0869F3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F712-A174-4CBF-928E-0F2E17C04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9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583-68AD-478E-B8B8-C0F52B0869F3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F712-A174-4CBF-928E-0F2E17C04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3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7534" y="6161587"/>
            <a:ext cx="15322808" cy="30411646"/>
          </a:xfrm>
        </p:spPr>
        <p:txBody>
          <a:bodyPr/>
          <a:lstStyle>
            <a:lvl1pPr>
              <a:defRPr sz="10592"/>
            </a:lvl1pPr>
            <a:lvl2pPr>
              <a:defRPr sz="9268"/>
            </a:lvl2pPr>
            <a:lvl3pPr>
              <a:defRPr sz="7944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583-68AD-478E-B8B8-C0F52B0869F3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F712-A174-4CBF-928E-0F2E17C04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60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67534" y="6161587"/>
            <a:ext cx="15322808" cy="30411646"/>
          </a:xfrm>
        </p:spPr>
        <p:txBody>
          <a:bodyPr anchor="t"/>
          <a:lstStyle>
            <a:lvl1pPr marL="0" indent="0">
              <a:buNone/>
              <a:defRPr sz="10592"/>
            </a:lvl1pPr>
            <a:lvl2pPr marL="1513378" indent="0">
              <a:buNone/>
              <a:defRPr sz="9268"/>
            </a:lvl2pPr>
            <a:lvl3pPr marL="3026755" indent="0">
              <a:buNone/>
              <a:defRPr sz="7944"/>
            </a:lvl3pPr>
            <a:lvl4pPr marL="4540133" indent="0">
              <a:buNone/>
              <a:defRPr sz="6620"/>
            </a:lvl4pPr>
            <a:lvl5pPr marL="6053511" indent="0">
              <a:buNone/>
              <a:defRPr sz="6620"/>
            </a:lvl5pPr>
            <a:lvl6pPr marL="7566889" indent="0">
              <a:buNone/>
              <a:defRPr sz="6620"/>
            </a:lvl6pPr>
            <a:lvl7pPr marL="9080266" indent="0">
              <a:buNone/>
              <a:defRPr sz="6620"/>
            </a:lvl7pPr>
            <a:lvl8pPr marL="10593644" indent="0">
              <a:buNone/>
              <a:defRPr sz="6620"/>
            </a:lvl8pPr>
            <a:lvl9pPr marL="12107022" indent="0">
              <a:buNone/>
              <a:defRPr sz="66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583-68AD-478E-B8B8-C0F52B0869F3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F712-A174-4CBF-928E-0F2E17C04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12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875" y="2278406"/>
            <a:ext cx="26105525" cy="82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875" y="11391985"/>
            <a:ext cx="26105525" cy="271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875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A4583-68AD-478E-B8B8-C0F52B0869F3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6035" y="39663928"/>
            <a:ext cx="10215205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76263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3F712-A174-4CBF-928E-0F2E17C04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1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6755" rtl="0" eaLnBrk="1" latinLnBrk="0" hangingPunct="1">
        <a:lnSpc>
          <a:spcPct val="90000"/>
        </a:lnSpc>
        <a:spcBef>
          <a:spcPct val="0"/>
        </a:spcBef>
        <a:buNone/>
        <a:defRPr sz="145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689" indent="-756689" algn="l" defTabSz="3026755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68" kern="1200">
          <a:solidFill>
            <a:schemeClr val="tx1"/>
          </a:solidFill>
          <a:latin typeface="+mn-lt"/>
          <a:ea typeface="+mn-ea"/>
          <a:cs typeface="+mn-cs"/>
        </a:defRPr>
      </a:lvl1pPr>
      <a:lvl2pPr marL="227006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3783444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6822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810200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832357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6955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333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3711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4545965" y="2288946"/>
            <a:ext cx="20531432" cy="353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4" tIns="45694" rIns="91384" bIns="45694">
            <a:spAutoFit/>
          </a:bodyPr>
          <a:lstStyle>
            <a:lvl1pPr defTabSz="2952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2952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2952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952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952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 b="1" dirty="0">
                <a:solidFill>
                  <a:srgbClr val="C60C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pre-teaching vocabulary strategy to improve reading comprehension skills for English major students. </a:t>
            </a:r>
          </a:p>
          <a:p>
            <a:pPr algn="ctr" eaLnBrk="1" hangingPunct="1"/>
            <a:r>
              <a:rPr lang="en-US" altLang="en-US" sz="5400" b="1" baseline="300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5400" b="1" baseline="30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baseline="300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5400" b="1" baseline="30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baseline="300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5400" b="1" baseline="30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baseline="300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endParaRPr lang="en-US" altLang="en-US" sz="5400" b="1" baseline="300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Foreign Languages</a:t>
            </a:r>
          </a:p>
          <a:p>
            <a:pPr algn="ctr" eaLnBrk="1" hangingPunct="1"/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University, Vietnam</a:t>
            </a:r>
          </a:p>
        </p:txBody>
      </p:sp>
      <p:sp>
        <p:nvSpPr>
          <p:cNvPr id="9" name="Text Box 40"/>
          <p:cNvSpPr txBox="1">
            <a:spLocks noChangeArrowheads="1"/>
          </p:cNvSpPr>
          <p:nvPr/>
        </p:nvSpPr>
        <p:spPr bwMode="auto">
          <a:xfrm>
            <a:off x="4133262" y="174030"/>
            <a:ext cx="20715959" cy="212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384" tIns="45694" rIns="91384" bIns="45694">
            <a:spAutoFit/>
          </a:bodyPr>
          <a:lstStyle>
            <a:lvl1pPr defTabSz="2952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2952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2952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952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952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VINHTESOL 2024</a:t>
            </a:r>
          </a:p>
          <a:p>
            <a:pPr algn="ctr" eaLnBrk="1" hangingPunct="1"/>
            <a:r>
              <a:rPr lang="en-US" alt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25-26 October 2024</a:t>
            </a:r>
          </a:p>
          <a:p>
            <a:pPr algn="ctr" eaLnBrk="1" hangingPunct="1"/>
            <a:r>
              <a:rPr lang="en-US" altLang="en-US" sz="44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Vinh, Nghe An, Vietnam</a:t>
            </a:r>
            <a:endParaRPr lang="en-US" altLang="en-US" sz="3200" b="1" spc="50" dirty="0">
              <a:ln w="0"/>
              <a:solidFill>
                <a:schemeClr val="accent4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263"/>
          <p:cNvSpPr txBox="1">
            <a:spLocks noChangeArrowheads="1"/>
          </p:cNvSpPr>
          <p:nvPr/>
        </p:nvSpPr>
        <p:spPr bwMode="auto">
          <a:xfrm>
            <a:off x="837580" y="22641638"/>
            <a:ext cx="1417320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SG" altLang="en-US" sz="6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questions</a:t>
            </a:r>
          </a:p>
        </p:txBody>
      </p:sp>
      <p:sp>
        <p:nvSpPr>
          <p:cNvPr id="16" name="TextBox 263"/>
          <p:cNvSpPr txBox="1">
            <a:spLocks noChangeArrowheads="1"/>
          </p:cNvSpPr>
          <p:nvPr/>
        </p:nvSpPr>
        <p:spPr bwMode="auto">
          <a:xfrm>
            <a:off x="639681" y="15511430"/>
            <a:ext cx="14273605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SG" altLang="en-US" sz="6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 and Participants</a:t>
            </a:r>
          </a:p>
        </p:txBody>
      </p:sp>
      <p:sp>
        <p:nvSpPr>
          <p:cNvPr id="17" name="TextBox 263"/>
          <p:cNvSpPr txBox="1">
            <a:spLocks noChangeArrowheads="1"/>
          </p:cNvSpPr>
          <p:nvPr/>
        </p:nvSpPr>
        <p:spPr bwMode="auto">
          <a:xfrm>
            <a:off x="668433" y="17290402"/>
            <a:ext cx="14149015" cy="45663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5000" b="1" dirty="0"/>
              <a:t>Two groups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5000" b="1" dirty="0"/>
              <a:t>Three months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5000" b="1" dirty="0"/>
              <a:t>Qualitative and quantitative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5000" b="1" dirty="0"/>
              <a:t>Two tests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0A87CB-74F0-5A4E-A12F-1325E4AE3151}"/>
              </a:ext>
            </a:extLst>
          </p:cNvPr>
          <p:cNvSpPr txBox="1"/>
          <p:nvPr/>
        </p:nvSpPr>
        <p:spPr>
          <a:xfrm>
            <a:off x="25517791" y="915865"/>
            <a:ext cx="32109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 </a:t>
            </a:r>
            <a:r>
              <a:rPr lang="en-US" sz="2400" b="1" i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2400" b="1" i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i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i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i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i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i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i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i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32C441-82AF-1446-92DA-DC485131545B}"/>
              </a:ext>
            </a:extLst>
          </p:cNvPr>
          <p:cNvSpPr txBox="1"/>
          <p:nvPr/>
        </p:nvSpPr>
        <p:spPr>
          <a:xfrm>
            <a:off x="702741" y="38443017"/>
            <a:ext cx="28467059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i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*Contact: </a:t>
            </a:r>
            <a:r>
              <a:rPr lang="en-US" sz="4800" i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800" i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i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4800" i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4800" i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Vinh University. Address: 182 Le Duan Street, Vinh city, Nghe An, Vietnam.        Email: Hienluongdhv79@gmail.com.  Cellphone: +84 912480100</a:t>
            </a:r>
          </a:p>
          <a:p>
            <a:r>
              <a:rPr lang="en-US" sz="4800" i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366068"/>
            <a:ext cx="3714898" cy="3676990"/>
          </a:xfrm>
          <a:prstGeom prst="rect">
            <a:avLst/>
          </a:prstGeom>
        </p:spPr>
      </p:pic>
      <p:sp>
        <p:nvSpPr>
          <p:cNvPr id="20" name="TextBox 263"/>
          <p:cNvSpPr txBox="1">
            <a:spLocks noChangeArrowheads="1"/>
          </p:cNvSpPr>
          <p:nvPr/>
        </p:nvSpPr>
        <p:spPr bwMode="auto">
          <a:xfrm>
            <a:off x="16094075" y="6804827"/>
            <a:ext cx="13176521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SG" altLang="en-US" sz="6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0100" y="316174"/>
            <a:ext cx="3780496" cy="3780496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F52062F3-D5A9-3324-2C8A-FC97FB5C4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2118" y="8308733"/>
            <a:ext cx="13724213" cy="8947994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id="{0D02E3E4-5DB8-1A73-63D3-47C1EBDE5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14344" y="17568827"/>
            <a:ext cx="13981987" cy="9111474"/>
          </a:xfrm>
          <a:prstGeom prst="rect">
            <a:avLst/>
          </a:prstGeom>
        </p:spPr>
      </p:pic>
      <p:sp>
        <p:nvSpPr>
          <p:cNvPr id="25" name="TextBox 263">
            <a:extLst>
              <a:ext uri="{FF2B5EF4-FFF2-40B4-BE49-F238E27FC236}">
                <a16:creationId xmlns:a16="http://schemas.microsoft.com/office/drawing/2014/main" id="{4AA24808-65E6-A2D3-2B57-99E16A816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538" y="8342358"/>
            <a:ext cx="14273605" cy="62478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57250" indent="-857250" eaLnBrk="1" hangingPunct="1">
              <a:buFontTx/>
              <a:buChar char="-"/>
            </a:pPr>
            <a:r>
              <a:rPr lang="en-SG" altLang="en-US" sz="5000" b="1" dirty="0"/>
              <a:t>Reading plays an important role in learning a foreign language</a:t>
            </a:r>
          </a:p>
          <a:p>
            <a:pPr marL="857250" indent="-857250" eaLnBrk="1" hangingPunct="1">
              <a:buFontTx/>
              <a:buChar char="-"/>
            </a:pPr>
            <a:r>
              <a:rPr lang="en-US" altLang="en-US" sz="5000" b="1" dirty="0"/>
              <a:t>The reading proficiency level of English major students was quite low.</a:t>
            </a:r>
          </a:p>
          <a:p>
            <a:pPr marL="857250" indent="-857250" eaLnBrk="1" hangingPunct="1">
              <a:buFontTx/>
              <a:buChar char="-"/>
            </a:pPr>
            <a:r>
              <a:rPr lang="en-US" altLang="en-US" sz="5000" b="1" dirty="0"/>
              <a:t>The need to apply pre-teaching vocabulary strategy to improve reading comprehension skills for English major students. </a:t>
            </a:r>
            <a:endParaRPr lang="en-SG" altLang="en-US" sz="5000" b="1" dirty="0"/>
          </a:p>
        </p:txBody>
      </p:sp>
      <p:sp>
        <p:nvSpPr>
          <p:cNvPr id="27" name="TextBox 263">
            <a:extLst>
              <a:ext uri="{FF2B5EF4-FFF2-40B4-BE49-F238E27FC236}">
                <a16:creationId xmlns:a16="http://schemas.microsoft.com/office/drawing/2014/main" id="{C76AA607-6044-25D9-E141-1259C07A6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3434" y="27210327"/>
            <a:ext cx="13892897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SG" altLang="en-US" sz="6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Implications</a:t>
            </a:r>
          </a:p>
        </p:txBody>
      </p:sp>
      <p:sp>
        <p:nvSpPr>
          <p:cNvPr id="30" name="TextBox 263">
            <a:extLst>
              <a:ext uri="{FF2B5EF4-FFF2-40B4-BE49-F238E27FC236}">
                <a16:creationId xmlns:a16="http://schemas.microsoft.com/office/drawing/2014/main" id="{BCF6B24B-FB02-28BF-DBB7-52DF21E4F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070" y="6702879"/>
            <a:ext cx="1417320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SG" altLang="en-US" sz="6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1" name="TextBox 263">
            <a:extLst>
              <a:ext uri="{FF2B5EF4-FFF2-40B4-BE49-F238E27FC236}">
                <a16:creationId xmlns:a16="http://schemas.microsoft.com/office/drawing/2014/main" id="{479A646D-0099-560D-CB7B-90FBB0B42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9240" y="29930592"/>
            <a:ext cx="13892898" cy="64415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4000" b="1" dirty="0"/>
              <a:t>1. Incorporating pre- teaching vocabulary strategy into the curriculum could be essential for improving reading comprehension skills among English major students.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4000" b="1" dirty="0"/>
              <a:t>2. Integrating vocabulary pre-teaching as a core component of  reading courses involving creating specific modules focused on vocabulary enhancement to support reading comprehension.</a:t>
            </a:r>
          </a:p>
        </p:txBody>
      </p:sp>
      <p:sp>
        <p:nvSpPr>
          <p:cNvPr id="32" name="TextBox 263">
            <a:extLst>
              <a:ext uri="{FF2B5EF4-FFF2-40B4-BE49-F238E27FC236}">
                <a16:creationId xmlns:a16="http://schemas.microsoft.com/office/drawing/2014/main" id="{5647F450-5FAD-F384-820C-0EC868681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275" y="24086260"/>
            <a:ext cx="14149015" cy="55182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4000" b="1" dirty="0"/>
              <a:t>1. How does the vocabulary pre-teaching strategy affect the reading comprehension skills of English major students over the course of three months?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4000" b="1" dirty="0"/>
              <a:t>2. How do students perceive the vocabulary pre-teaching strategy in terms of its impact on their reading problems and overall learning experience?</a:t>
            </a:r>
          </a:p>
        </p:txBody>
      </p: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7093D86D-93F0-19D1-6912-858BA7BFE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299" y="29941128"/>
            <a:ext cx="14054489" cy="679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11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668</TotalTime>
  <Words>239</Words>
  <Application>Microsoft Office PowerPoint</Application>
  <PresentationFormat>Tùy chỉnh</PresentationFormat>
  <Paragraphs>31</Paragraphs>
  <Slides>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Duc Long Tran</dc:creator>
  <cp:lastModifiedBy>Nguyen Thi Hien Luong</cp:lastModifiedBy>
  <cp:revision>56</cp:revision>
  <cp:lastPrinted>2019-10-15T22:35:09Z</cp:lastPrinted>
  <dcterms:created xsi:type="dcterms:W3CDTF">2014-04-02T06:20:16Z</dcterms:created>
  <dcterms:modified xsi:type="dcterms:W3CDTF">2024-10-07T10:22:42Z</dcterms:modified>
</cp:coreProperties>
</file>