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8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CF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30" d="100"/>
          <a:sy n="30" d="100"/>
        </p:scale>
        <p:origin x="356" y="16"/>
      </p:cViewPr>
      <p:guideLst>
        <p:guide orient="horz" pos="13478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2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9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5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7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5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9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3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6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1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A4583-68AD-478E-B8B8-C0F52B0869F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3F712-A174-4CBF-928E-0F2E17C04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1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2220486" y="3366811"/>
            <a:ext cx="26219888" cy="29546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wrap="square" lIns="91384" tIns="45694" rIns="91384" bIns="45694">
            <a:spAutoFit/>
          </a:bodyPr>
          <a:lstStyle>
            <a:lvl1pPr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6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Blended Learning - An Alternative Way </a:t>
            </a:r>
            <a:endParaRPr lang="en-US" sz="6600" b="1" spc="50" dirty="0" smtClean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 eaLnBrk="1" hangingPunct="1"/>
            <a:r>
              <a:rPr lang="en-US" sz="6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 </a:t>
            </a:r>
            <a:r>
              <a:rPr lang="en-US" sz="6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Conduct Speaking Lessons to EFL First-Year </a:t>
            </a:r>
            <a:r>
              <a:rPr lang="en-US" sz="6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Students</a:t>
            </a:r>
          </a:p>
          <a:p>
            <a:pPr algn="ctr" eaLnBrk="1" hangingPunct="1"/>
            <a:r>
              <a:rPr lang="en-US" sz="54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Trần</a:t>
            </a:r>
            <a:r>
              <a:rPr lang="en-US" sz="54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5400" b="1" i="1" spc="50" dirty="0" err="1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Thị</a:t>
            </a:r>
            <a:r>
              <a:rPr lang="en-US" sz="54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5400" b="1" i="1" spc="50" dirty="0" err="1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Vân</a:t>
            </a:r>
            <a:r>
              <a:rPr lang="en-US" sz="54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5400" b="1" i="1" spc="50" dirty="0" err="1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Anh</a:t>
            </a:r>
            <a:r>
              <a:rPr lang="en-US" sz="54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5400" b="1" i="1" spc="50" dirty="0" err="1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Vinh</a:t>
            </a:r>
            <a:r>
              <a:rPr lang="en-US" sz="54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University.</a:t>
            </a:r>
            <a:endParaRPr lang="en-US" sz="5400" b="1" spc="50" dirty="0" smtClean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5771320" y="468134"/>
            <a:ext cx="22566019" cy="230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384" tIns="45694" rIns="91384" bIns="45694">
            <a:spAutoFit/>
          </a:bodyPr>
          <a:lstStyle>
            <a:lvl1pPr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952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VINHTESOL INTERNATIONAL CONFERENCE 2024</a:t>
            </a:r>
          </a:p>
          <a:p>
            <a:pPr algn="ctr" eaLnBrk="1" hangingPunct="1"/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altLang="en-US" sz="4800" b="1" spc="50" baseline="3000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26</a:t>
            </a:r>
            <a:r>
              <a:rPr lang="en-US" altLang="en-US" sz="4800" b="1" spc="50" baseline="3000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October 2024</a:t>
            </a:r>
            <a:endParaRPr lang="en-US" altLang="en-US" sz="4800" b="1" spc="50" dirty="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800" b="1" spc="50" dirty="0" err="1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800" b="1" spc="50" dirty="0" err="1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4800" b="1" spc="50" dirty="0" smtClean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An, Vietnam</a:t>
            </a:r>
            <a:endParaRPr lang="en-US" altLang="en-US" sz="3600" b="1" spc="50" dirty="0">
              <a:ln w="0"/>
              <a:solidFill>
                <a:schemeClr val="accent4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263"/>
          <p:cNvSpPr txBox="1">
            <a:spLocks noChangeArrowheads="1"/>
          </p:cNvSpPr>
          <p:nvPr/>
        </p:nvSpPr>
        <p:spPr bwMode="auto">
          <a:xfrm>
            <a:off x="17054326" y="7351116"/>
            <a:ext cx="12291531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263"/>
          <p:cNvSpPr txBox="1">
            <a:spLocks noChangeArrowheads="1"/>
          </p:cNvSpPr>
          <p:nvPr/>
        </p:nvSpPr>
        <p:spPr bwMode="auto">
          <a:xfrm>
            <a:off x="1475602" y="8931518"/>
            <a:ext cx="14617872" cy="111722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SG" altLang="en-US" sz="4000" b="1" dirty="0" smtClean="0">
                <a:solidFill>
                  <a:schemeClr val="accent5"/>
                </a:solidFill>
              </a:rPr>
              <a:t>Aims: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4000" b="1" dirty="0" smtClean="0"/>
              <a:t>- To investigate first-year EFL students’ perceptions of using blended learning to improve their speaking skills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4000" b="1" dirty="0" smtClean="0"/>
              <a:t>- To examine the effectiveness of blended learning in enhancing speaking performance through a structured experiment</a:t>
            </a:r>
          </a:p>
          <a:p>
            <a:pPr algn="just" eaLnBrk="1" hangingPunct="1">
              <a:lnSpc>
                <a:spcPct val="150000"/>
              </a:lnSpc>
            </a:pPr>
            <a:r>
              <a:rPr lang="en-SG" altLang="en-US" sz="4000" b="1" dirty="0" smtClean="0">
                <a:solidFill>
                  <a:schemeClr val="accent5"/>
                </a:solidFill>
              </a:rPr>
              <a:t>Research questions: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4000" b="1" dirty="0" smtClean="0"/>
              <a:t>1. How </a:t>
            </a:r>
            <a:r>
              <a:rPr lang="en-US" altLang="en-US" sz="4000" b="1" dirty="0"/>
              <a:t>does the use of blended learning impact the speaking performance of first-year EFL students</a:t>
            </a:r>
            <a:r>
              <a:rPr lang="en-US" altLang="en-US" sz="4000" b="1" dirty="0" smtClean="0"/>
              <a:t>?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4000" b="1" dirty="0" smtClean="0"/>
              <a:t>2. What </a:t>
            </a:r>
            <a:r>
              <a:rPr lang="en-US" altLang="en-US" sz="4000" b="1" dirty="0"/>
              <a:t>are the perceptions of first-year EFL students toward the use of blended learning for speaking skill practice</a:t>
            </a:r>
            <a:r>
              <a:rPr lang="en-US" altLang="en-US" sz="4000" b="1" dirty="0" smtClean="0"/>
              <a:t>?</a:t>
            </a:r>
            <a:endParaRPr lang="en-SG" altLang="en-US" sz="4000" b="1" dirty="0"/>
          </a:p>
        </p:txBody>
      </p:sp>
      <p:sp>
        <p:nvSpPr>
          <p:cNvPr id="28" name="TextBox 263"/>
          <p:cNvSpPr txBox="1">
            <a:spLocks noChangeArrowheads="1"/>
          </p:cNvSpPr>
          <p:nvPr/>
        </p:nvSpPr>
        <p:spPr bwMode="auto">
          <a:xfrm>
            <a:off x="16355548" y="28527765"/>
            <a:ext cx="12567681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63"/>
          <p:cNvSpPr txBox="1">
            <a:spLocks noChangeArrowheads="1"/>
          </p:cNvSpPr>
          <p:nvPr/>
        </p:nvSpPr>
        <p:spPr bwMode="auto">
          <a:xfrm>
            <a:off x="15583780" y="30573131"/>
            <a:ext cx="14111219" cy="5016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 eaLnBrk="1" hangingPunct="1">
              <a:buFontTx/>
              <a:buChar char="-"/>
            </a:pPr>
            <a:r>
              <a:rPr lang="en-US" sz="4000" b="1" dirty="0" smtClean="0"/>
              <a:t>Educators </a:t>
            </a:r>
            <a:r>
              <a:rPr lang="en-US" sz="4000" b="1" dirty="0"/>
              <a:t>should explore ways to incorporate blended learning into their curricula, with an emphasis on the balanced integration of technology and face-to-face interactions.</a:t>
            </a:r>
          </a:p>
          <a:p>
            <a:pPr marL="571500" indent="-571500" eaLnBrk="1" hangingPunct="1">
              <a:buFontTx/>
              <a:buChar char="-"/>
            </a:pPr>
            <a:r>
              <a:rPr lang="en-US" sz="4000" b="1" dirty="0" smtClean="0"/>
              <a:t>Long-term </a:t>
            </a:r>
            <a:r>
              <a:rPr lang="en-US" sz="4000" b="1" dirty="0"/>
              <a:t>impacts, student preferences for specific blended learning tools, and the adaptability of this approach in different cultural or institutional </a:t>
            </a:r>
            <a:r>
              <a:rPr lang="en-US" sz="4000" b="1" dirty="0" smtClean="0"/>
              <a:t>contexts could be investigated in the future 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32C441-82AF-1446-92DA-DC485131545B}"/>
              </a:ext>
            </a:extLst>
          </p:cNvPr>
          <p:cNvSpPr txBox="1"/>
          <p:nvPr/>
        </p:nvSpPr>
        <p:spPr>
          <a:xfrm>
            <a:off x="1237316" y="38641561"/>
            <a:ext cx="12839017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Vân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University. </a:t>
            </a:r>
          </a:p>
          <a:p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Address: 182 Le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Duan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Street,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city, </a:t>
            </a:r>
            <a:r>
              <a:rPr lang="en-US" sz="4000" b="1" i="1" spc="50" dirty="0" err="1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An, Vietnam. </a:t>
            </a:r>
          </a:p>
          <a:p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4000" b="1" i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manhcuongthuyhang@gmail.com    </a:t>
            </a:r>
            <a:endParaRPr lang="en-US" sz="4000" b="1" i="1" spc="50" dirty="0" smtClean="0">
              <a:ln w="0"/>
              <a:solidFill>
                <a:srgbClr val="0070C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i="1" spc="50" dirty="0" smtClean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Cellphone: +84 902187097</a:t>
            </a:r>
            <a:endParaRPr lang="en-US" sz="4000" b="1" i="1" spc="50" dirty="0">
              <a:ln w="0"/>
              <a:solidFill>
                <a:srgbClr val="0070C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794" y="339966"/>
            <a:ext cx="1826355" cy="180142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320" y="434415"/>
            <a:ext cx="1724573" cy="17069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930" y="236985"/>
            <a:ext cx="2298827" cy="2137368"/>
          </a:xfrm>
          <a:prstGeom prst="rect">
            <a:avLst/>
          </a:prstGeom>
        </p:spPr>
      </p:pic>
      <p:sp>
        <p:nvSpPr>
          <p:cNvPr id="21" name="TextBox 263"/>
          <p:cNvSpPr txBox="1">
            <a:spLocks noChangeArrowheads="1"/>
          </p:cNvSpPr>
          <p:nvPr/>
        </p:nvSpPr>
        <p:spPr bwMode="auto">
          <a:xfrm>
            <a:off x="1920273" y="7396708"/>
            <a:ext cx="14173200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263"/>
          <p:cNvSpPr txBox="1">
            <a:spLocks noChangeArrowheads="1"/>
          </p:cNvSpPr>
          <p:nvPr/>
        </p:nvSpPr>
        <p:spPr bwMode="auto">
          <a:xfrm>
            <a:off x="1475601" y="20540064"/>
            <a:ext cx="14624869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 and Participants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63"/>
          <p:cNvSpPr txBox="1">
            <a:spLocks noChangeArrowheads="1"/>
          </p:cNvSpPr>
          <p:nvPr/>
        </p:nvSpPr>
        <p:spPr bwMode="auto">
          <a:xfrm>
            <a:off x="1475603" y="21996739"/>
            <a:ext cx="14624868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4000" b="1" dirty="0" smtClean="0"/>
              <a:t>- 2 groups of first-year non- English majored students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4000" b="1" dirty="0" smtClean="0"/>
              <a:t>- 13 weeks</a:t>
            </a:r>
            <a:endParaRPr lang="en-US" altLang="en-US" sz="4000" b="1" dirty="0"/>
          </a:p>
          <a:p>
            <a:pPr eaLnBrk="1" hangingPunct="1">
              <a:lnSpc>
                <a:spcPct val="150000"/>
              </a:lnSpc>
            </a:pPr>
            <a:r>
              <a:rPr lang="en-US" altLang="en-US" sz="4000" b="1" dirty="0" smtClean="0"/>
              <a:t>- a pre-test, a post </a:t>
            </a:r>
            <a:r>
              <a:rPr lang="en-US" altLang="en-US" sz="4000" b="1" dirty="0"/>
              <a:t>test and a </a:t>
            </a:r>
            <a:r>
              <a:rPr lang="en-US" altLang="en-US" sz="4000" b="1" dirty="0" smtClean="0"/>
              <a:t>questionnaire</a:t>
            </a:r>
            <a:endParaRPr lang="en-US" altLang="en-US" sz="4000" b="1" dirty="0"/>
          </a:p>
        </p:txBody>
      </p:sp>
      <p:sp>
        <p:nvSpPr>
          <p:cNvPr id="25" name="TextBox 263"/>
          <p:cNvSpPr txBox="1">
            <a:spLocks noChangeArrowheads="1"/>
          </p:cNvSpPr>
          <p:nvPr/>
        </p:nvSpPr>
        <p:spPr bwMode="auto">
          <a:xfrm>
            <a:off x="1475601" y="25475237"/>
            <a:ext cx="12718355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Discussions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63"/>
          <p:cNvSpPr txBox="1">
            <a:spLocks noChangeArrowheads="1"/>
          </p:cNvSpPr>
          <p:nvPr/>
        </p:nvSpPr>
        <p:spPr bwMode="auto">
          <a:xfrm>
            <a:off x="1475601" y="27199869"/>
            <a:ext cx="13194924" cy="93256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b="1" dirty="0" smtClean="0"/>
              <a:t>- Most of students in the experimental group improved speaking performance compared to the control group</a:t>
            </a:r>
          </a:p>
          <a:p>
            <a:pPr eaLnBrk="1" hangingPunct="1"/>
            <a:r>
              <a:rPr lang="en-US" sz="4000" b="1" dirty="0" smtClean="0"/>
              <a:t>- The combination of online and face-to-face learning environments enhanced opportunities for practicing speaking skills</a:t>
            </a:r>
          </a:p>
          <a:p>
            <a:pPr eaLnBrk="1" hangingPunct="1"/>
            <a:r>
              <a:rPr lang="en-US" sz="4000" b="1" dirty="0" smtClean="0"/>
              <a:t>- Most of students in the experimental group expressed positive attitudes toward blended learning</a:t>
            </a:r>
          </a:p>
          <a:p>
            <a:pPr eaLnBrk="1" hangingPunct="1"/>
            <a:r>
              <a:rPr lang="en-US" sz="4000" b="1" dirty="0" smtClean="0"/>
              <a:t>- One </a:t>
            </a:r>
            <a:r>
              <a:rPr lang="en-US" sz="4000" b="1" dirty="0"/>
              <a:t>key finding is the increased motivation among students in the blended learning </a:t>
            </a:r>
            <a:r>
              <a:rPr lang="en-US" sz="4000" b="1" dirty="0" smtClean="0"/>
              <a:t>group</a:t>
            </a:r>
          </a:p>
          <a:p>
            <a:pPr eaLnBrk="1" hangingPunct="1"/>
            <a:r>
              <a:rPr lang="en-US" sz="4000" b="1" dirty="0" smtClean="0"/>
              <a:t>- Some </a:t>
            </a:r>
            <a:r>
              <a:rPr lang="en-US" sz="4000" b="1" dirty="0"/>
              <a:t>students may experience less anxiety in a blended learning </a:t>
            </a:r>
            <a:r>
              <a:rPr lang="en-US" sz="4000" b="1" dirty="0" smtClean="0"/>
              <a:t>environment</a:t>
            </a:r>
          </a:p>
          <a:p>
            <a:pPr eaLnBrk="1" hangingPunct="1"/>
            <a:r>
              <a:rPr lang="en-US" sz="4000" b="1" dirty="0"/>
              <a:t>- </a:t>
            </a:r>
            <a:r>
              <a:rPr lang="en-US" sz="4000" b="1" dirty="0" smtClean="0"/>
              <a:t>Blended learning provided the flexibility in teaching and learning </a:t>
            </a:r>
            <a:r>
              <a:rPr lang="en-US" sz="4000" b="1" dirty="0"/>
              <a:t>and </a:t>
            </a:r>
            <a:r>
              <a:rPr lang="en-US" sz="4000" b="1" dirty="0" smtClean="0"/>
              <a:t>the accessibility to different resources  </a:t>
            </a:r>
            <a:endParaRPr lang="en-US" sz="4000" b="1" dirty="0" smtClean="0"/>
          </a:p>
        </p:txBody>
      </p:sp>
      <p:sp>
        <p:nvSpPr>
          <p:cNvPr id="27" name="TextBox 263"/>
          <p:cNvSpPr txBox="1">
            <a:spLocks noChangeArrowheads="1"/>
          </p:cNvSpPr>
          <p:nvPr/>
        </p:nvSpPr>
        <p:spPr bwMode="auto">
          <a:xfrm>
            <a:off x="15932923" y="36463246"/>
            <a:ext cx="13412935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63"/>
          <p:cNvSpPr txBox="1">
            <a:spLocks noChangeArrowheads="1"/>
          </p:cNvSpPr>
          <p:nvPr/>
        </p:nvSpPr>
        <p:spPr bwMode="auto">
          <a:xfrm>
            <a:off x="15289618" y="37876825"/>
            <a:ext cx="14056239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b="1" dirty="0" smtClean="0"/>
              <a:t>- Blended </a:t>
            </a:r>
            <a:r>
              <a:rPr lang="en-US" sz="4000" b="1" dirty="0"/>
              <a:t>learning presents a viable and effective alternative for conducting speaking lessons to EFL learners. </a:t>
            </a:r>
            <a:endParaRPr lang="en-US" sz="4000" b="1" dirty="0" smtClean="0"/>
          </a:p>
          <a:p>
            <a:pPr eaLnBrk="1" hangingPunct="1"/>
            <a:r>
              <a:rPr lang="en-US" sz="4000" b="1" dirty="0" smtClean="0"/>
              <a:t>- </a:t>
            </a:r>
            <a:r>
              <a:rPr lang="en-US" sz="4000" b="1" dirty="0"/>
              <a:t>W</a:t>
            </a:r>
            <a:r>
              <a:rPr lang="en-US" sz="4000" b="1" dirty="0" smtClean="0"/>
              <a:t>ith </a:t>
            </a:r>
            <a:r>
              <a:rPr lang="en-US" sz="4000" b="1" dirty="0"/>
              <a:t>the right implementation, blended learning has the potential to transform language teaching in the digital age.</a:t>
            </a:r>
            <a:endParaRPr lang="en-US" sz="40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54328" y="8865627"/>
            <a:ext cx="12291531" cy="862382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054326" y="18362806"/>
            <a:ext cx="12291531" cy="9614136"/>
          </a:xfrm>
          <a:prstGeom prst="rect">
            <a:avLst/>
          </a:prstGeom>
        </p:spPr>
      </p:pic>
      <p:sp>
        <p:nvSpPr>
          <p:cNvPr id="31" name="TextBox 263"/>
          <p:cNvSpPr txBox="1">
            <a:spLocks noChangeArrowheads="1"/>
          </p:cNvSpPr>
          <p:nvPr/>
        </p:nvSpPr>
        <p:spPr bwMode="auto">
          <a:xfrm>
            <a:off x="1240860" y="37189641"/>
            <a:ext cx="12839017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SG" altLang="en-US" sz="6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endParaRPr lang="en-SG" altLang="en-US" sz="6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1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356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Duc Long Tran</dc:creator>
  <cp:lastModifiedBy>ASUS</cp:lastModifiedBy>
  <cp:revision>125</cp:revision>
  <cp:lastPrinted>2019-10-15T22:35:09Z</cp:lastPrinted>
  <dcterms:created xsi:type="dcterms:W3CDTF">2014-04-02T06:20:16Z</dcterms:created>
  <dcterms:modified xsi:type="dcterms:W3CDTF">2024-10-18T01:55:10Z</dcterms:modified>
</cp:coreProperties>
</file>