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5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0BDDA-19F4-FA78-0E75-311964541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50BD2-5FEE-7590-C74D-EEB758652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94610-DD63-2DC6-A273-7B313EE45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CADE3-0CBF-E388-285B-C0B05FF4D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BC662-ACBE-9801-E209-5B47FE12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6030D-DDF4-C398-4731-FD5A90F55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AC5DB-A1F8-2036-8BF8-38762654C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B5A1D-FE42-9630-16B1-AA0E7ED0D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06C81-E87C-F55C-81AF-837F89D49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CFC77-33FA-676C-733B-2FBE2FC30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2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46E27-C62A-B8E9-01AE-7E96C8547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7772C-5383-6C54-1616-332D3B40B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D3DFB-1F7B-AC97-DD71-46BEC4593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4C68D-A073-F99D-4C41-693EDC43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F817D-42A0-7A5C-3F9A-A6102CEB2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EDEDB-528B-31E8-6645-D31156B5B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AD9D3-1592-5A75-9E92-3BE56E262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E328A-BF66-90B2-7476-4BB405497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EFEC8-9D06-845E-DE42-B7D618BB5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2F2FD-689D-080A-8E38-5C689BF3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5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E08A-A97B-ECDE-FA66-9C07D144B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D2B11-6987-B34B-42C8-E23E91180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B5198-CB00-5E4A-A98B-588F35627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7FEFC-5A71-0A4B-9D09-B22D123F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36EBC-A910-65C1-B0CE-D4A2C0D2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7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021B2-8857-92C2-7FD2-1F94C5E0B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1491A-D3DE-758D-6734-4D617C7D4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A046D-AE99-1128-ED9C-61BBE52C0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7910A-EA7F-4210-53A7-6F12D769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B7CFD-F164-B24C-F874-BDF572DB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6594B-EA85-092B-7F2A-A85BF8B8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4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B7D50-3540-8654-B182-364BF188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CED67-982B-4F46-E644-D9E072A3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7362C-205A-3948-1245-B03DF504E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5F777-4890-976A-23D5-F64F103594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985A5-5AD1-D80D-5C94-0C303873B5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B8DBF-7746-8112-FD5B-6D84B0C2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05174-81BA-C7CD-F41A-6C2C6E7C8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A48FA7-4B1C-6875-0FE0-AEF3B5DD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FAA7E-5716-85D3-0F25-928105A0F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C5455F-709F-824E-FF0C-81F867568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01A971-AB24-0935-28D7-C54468D50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0D943E-AE86-AAA4-BFEF-78725DE7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3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6970BA-5414-715E-0AFE-61198C91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58DB8-8708-7015-D950-04ED0471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12BC3-8993-41E6-7227-7C7193C8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8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E5A85-589B-0BB7-7D9F-A13D14BA7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2B2F5-C798-B4BC-E224-60B53CE61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452D0-C5A9-8F4D-FCF7-F0910E4CE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EE0FA-C242-CE6D-B1C8-01B26E3A6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13ED7-F661-0B1F-01A3-95F09045F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199D1-FC91-B649-0E27-6681AB66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6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07FF-D51C-2C85-2A01-23A8CAC7E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CBA89E-FD2F-0ADE-36F6-961F7DA96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E87C3-43EE-B381-6F79-0DEDC733A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0AF71-65AD-75FE-485A-144E36B65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DA2BF-2EC6-4B5A-8E7B-BE7BEFD3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B4BA8-C214-91AD-760F-92406CC2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9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C1B03-5276-2A03-0B5B-5BF02900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FE8E2-517E-96BE-8FF3-D3769C5A9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F3A4A-4DDE-A474-D62B-76ED9D54D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9FB3-7FF5-4CF9-BC01-34157ADD649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13469-E6B0-B872-F6F5-0CF2E9C60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17CC-1E55-833E-9275-173D3434B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73118-8680-43D0-9720-0DF92E64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ora.ox.ac.uk/objects/uuid:4f72cdf8-b2eb-4d41-a785-4a283bf6caa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9F51-119D-9D61-8509-78A068CC9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515" y="2317175"/>
            <a:ext cx="11594969" cy="1879126"/>
          </a:xfr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Code-Switching in EMI Classrooms in Vietnam: A Preliminary Case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C076D-ED9B-9A26-A001-E6B549B2F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3464"/>
            <a:ext cx="9144000" cy="2234152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Nguyen Quang Tie</a:t>
            </a:r>
            <a:r>
              <a:rPr lang="en-US" dirty="0"/>
              <a:t>n</a:t>
            </a:r>
          </a:p>
          <a:p>
            <a:r>
              <a:rPr lang="en-US" dirty="0"/>
              <a:t>(Ho Chi Minh City University of Industry and Trade – HUIT)</a:t>
            </a:r>
          </a:p>
          <a:p>
            <a:endParaRPr lang="en-US" dirty="0"/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Phuong Anh</a:t>
            </a:r>
          </a:p>
          <a:p>
            <a:r>
              <a:rPr lang="en-US" dirty="0"/>
              <a:t>(Hong Bang International University – HIU)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58F692-2FBB-1341-2C33-CC89BF19E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362" y="1350364"/>
            <a:ext cx="2990850" cy="15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CB46F6-ED99-C9F7-2ECE-AC9B3D0D7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790" y="1537526"/>
            <a:ext cx="2380416" cy="11496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8AF2D5-A8AB-08CF-B64F-D2B1A5D31B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75" y="261926"/>
            <a:ext cx="11507806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47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Preliminary 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</a:t>
            </a:r>
          </a:p>
          <a:p>
            <a:pPr algn="just"/>
            <a:r>
              <a:rPr lang="en-US" dirty="0"/>
              <a:t>EMI programs (like </a:t>
            </a:r>
            <a:r>
              <a:rPr lang="en-US" dirty="0" err="1"/>
              <a:t>Maths</a:t>
            </a:r>
            <a:r>
              <a:rPr lang="en-US" dirty="0"/>
              <a:t>, Science, Wellbeing) in English – in tandem with the national curriculum in Vietnamese</a:t>
            </a:r>
          </a:p>
          <a:p>
            <a:pPr algn="just"/>
            <a:r>
              <a:rPr lang="en-US" dirty="0"/>
              <a:t>Vietnamese teachers are now recruited to teach </a:t>
            </a:r>
            <a:r>
              <a:rPr lang="en-US" dirty="0" err="1"/>
              <a:t>Maths</a:t>
            </a:r>
            <a:r>
              <a:rPr lang="en-US" dirty="0"/>
              <a:t> in English because of two reasons: </a:t>
            </a:r>
          </a:p>
          <a:p>
            <a:pPr marL="0" indent="0" algn="just">
              <a:buNone/>
            </a:pPr>
            <a:r>
              <a:rPr lang="en-US" dirty="0"/>
              <a:t>	(1) they clearly know whether the knowledge being taught in 	English is quite new to students and whether it has previously 	been taught to students in Vietnamese; and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	(2) they can use Vietnamese as an aid in teaching </a:t>
            </a:r>
            <a:r>
              <a:rPr lang="en-US" dirty="0" err="1"/>
              <a:t>Maths</a:t>
            </a:r>
            <a:r>
              <a:rPr lang="en-US" dirty="0"/>
              <a:t> to 	students, particularly those with low English proficiency. 	</a:t>
            </a:r>
          </a:p>
        </p:txBody>
      </p:sp>
    </p:spTree>
    <p:extLst>
      <p:ext uri="{BB962C8B-B14F-4D97-AF65-F5344CB8AC3E}">
        <p14:creationId xmlns:p14="http://schemas.microsoft.com/office/powerpoint/2010/main" val="2018543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Preliminary 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Findings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arenBoth"/>
            </a:pPr>
            <a:r>
              <a:rPr lang="en-US" dirty="0"/>
              <a:t>Intra-sentential CS happens in the teacher’s </a:t>
            </a:r>
            <a:r>
              <a:rPr lang="en-US" dirty="0" err="1"/>
              <a:t>Maths</a:t>
            </a:r>
            <a:r>
              <a:rPr lang="en-US" dirty="0"/>
              <a:t> classes.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 marL="514350" indent="-514350">
              <a:buAutoNum type="arabicParenBoth"/>
            </a:pPr>
            <a:r>
              <a:rPr lang="en-US" dirty="0"/>
              <a:t>The school, teacher, and parents have positive attitudes. 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CS can happen in translanguaging.</a:t>
            </a:r>
          </a:p>
          <a:p>
            <a:pPr marL="514350" indent="-514350">
              <a:buAutoNum type="arabicParenBoth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575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Preliminary 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Findings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“What factors (situational and sociolinguistic) contribute to the teacher’s code-switching practice in EMI classes?”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Reasons/ Factors for the CS practice</a:t>
            </a:r>
          </a:p>
          <a:p>
            <a:pPr marL="514350" indent="-514350">
              <a:buAutoNum type="arabicParenBoth"/>
            </a:pPr>
            <a:r>
              <a:rPr lang="en-US" dirty="0"/>
              <a:t>The discrepancies in the </a:t>
            </a:r>
            <a:r>
              <a:rPr lang="en-US" dirty="0" err="1"/>
              <a:t>Maths</a:t>
            </a:r>
            <a:r>
              <a:rPr lang="en-US" dirty="0"/>
              <a:t> curriculums in Vietnamese and in English;</a:t>
            </a:r>
          </a:p>
          <a:p>
            <a:pPr marL="514350" indent="-514350">
              <a:buAutoNum type="arabicParenBoth"/>
            </a:pPr>
            <a:r>
              <a:rPr lang="en-US" dirty="0"/>
              <a:t>The prioritized goals of teaching </a:t>
            </a:r>
            <a:r>
              <a:rPr lang="en-US" dirty="0" err="1"/>
              <a:t>Maths</a:t>
            </a:r>
            <a:r>
              <a:rPr lang="en-US" dirty="0"/>
              <a:t>;</a:t>
            </a:r>
          </a:p>
          <a:p>
            <a:pPr marL="514350" indent="-514350">
              <a:buAutoNum type="arabicParenBoth"/>
            </a:pPr>
            <a:r>
              <a:rPr lang="en-US" dirty="0"/>
              <a:t>The students’ limited knowledge of subject matter (e.g., </a:t>
            </a:r>
            <a:r>
              <a:rPr lang="en-US" dirty="0" err="1"/>
              <a:t>Maths</a:t>
            </a:r>
            <a:r>
              <a:rPr lang="en-US" dirty="0"/>
              <a:t>);</a:t>
            </a:r>
          </a:p>
          <a:p>
            <a:pPr marL="514350" indent="-514350">
              <a:buAutoNum type="arabicParenBoth"/>
            </a:pPr>
            <a:r>
              <a:rPr lang="en-US" dirty="0"/>
              <a:t>The institution’s support for CS (implicit or explicit); and </a:t>
            </a:r>
          </a:p>
          <a:p>
            <a:pPr marL="514350" indent="-514350">
              <a:buAutoNum type="arabicParenBoth"/>
            </a:pPr>
            <a:r>
              <a:rPr lang="en-US" dirty="0"/>
              <a:t>The teacher’s decision to personally sacrifice her own 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5360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Limitations, Implications and 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/>
              <a:t>Sampling </a:t>
            </a:r>
            <a:br>
              <a:rPr lang="en-US" dirty="0"/>
            </a:br>
            <a:r>
              <a:rPr lang="en-US" dirty="0"/>
              <a:t>(limited to only one voluntary teacher participant);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Data collection </a:t>
            </a:r>
            <a:br>
              <a:rPr lang="en-US" dirty="0"/>
            </a:br>
            <a:r>
              <a:rPr lang="en-US" dirty="0"/>
              <a:t>(limited to only two personal in-depth interviews with the participant)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0885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Limitations, Implications and 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Implications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EMI programs should merge with the national curriculum.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Comprehensible input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gradually withdraw CS (seen as a scaffold) at a certain future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54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Limitations, Implications and 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Recommedations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(1) Larger scale studies (with various sources of data) </a:t>
            </a:r>
          </a:p>
          <a:p>
            <a:endParaRPr lang="en-US" dirty="0"/>
          </a:p>
          <a:p>
            <a:r>
              <a:rPr lang="en-US" dirty="0"/>
              <a:t>(2) Further studies on other aspects of EMI classes</a:t>
            </a:r>
          </a:p>
        </p:txBody>
      </p:sp>
    </p:spTree>
    <p:extLst>
      <p:ext uri="{BB962C8B-B14F-4D97-AF65-F5344CB8AC3E}">
        <p14:creationId xmlns:p14="http://schemas.microsoft.com/office/powerpoint/2010/main" val="259810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Though it is not a formal feature of EMI, CS can be one of the opportunistic, helpful aids or strategies in students’ comprehension of the subject matter in EMI classes.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main purposes of CS in EMI classes found in the study are:</a:t>
            </a:r>
          </a:p>
          <a:p>
            <a:pPr marL="0" indent="0">
              <a:buNone/>
            </a:pPr>
            <a:r>
              <a:rPr lang="en-US" dirty="0"/>
              <a:t>	(1) to clarify difficult concepts; </a:t>
            </a:r>
          </a:p>
          <a:p>
            <a:pPr marL="0" indent="0">
              <a:buNone/>
            </a:pPr>
            <a:r>
              <a:rPr lang="en-US" dirty="0"/>
              <a:t>	(2) to maintain the classroom flow; and </a:t>
            </a:r>
          </a:p>
          <a:p>
            <a:pPr marL="0" indent="0">
              <a:buNone/>
            </a:pPr>
            <a:r>
              <a:rPr lang="en-US" dirty="0"/>
              <a:t>	(3) to bridge the language gaps</a:t>
            </a:r>
          </a:p>
        </p:txBody>
      </p:sp>
    </p:spTree>
    <p:extLst>
      <p:ext uri="{BB962C8B-B14F-4D97-AF65-F5344CB8AC3E}">
        <p14:creationId xmlns:p14="http://schemas.microsoft.com/office/powerpoint/2010/main" val="1465824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67810-653C-A326-AB4F-FEC01FC0F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A7227-0130-4454-6E72-EA2833ADF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849"/>
            <a:ext cx="10515600" cy="4928026"/>
          </a:xfrm>
        </p:spPr>
        <p:txBody>
          <a:bodyPr/>
          <a:lstStyle/>
          <a:p>
            <a:pPr marL="0" indent="0"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Barnard, R. (2018). Setting the scene: EMI in Asian university. In Roger, B., &amp;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Zuwati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H. (Eds), 	</a:t>
            </a:r>
            <a:r>
              <a:rPr lang="en-US" sz="20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English medium instruction programs: Perspectives from South East Asian universities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p.1-	14. New York: Routledge.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Dearden, J. (2015). </a:t>
            </a:r>
            <a:r>
              <a:rPr lang="en-US" sz="20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English as a medium of instruction – A growing global phenomenon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British 	Council: </a:t>
            </a:r>
            <a:r>
              <a:rPr lang="en-US" sz="2000" u="none" strike="noStrike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https://ora.ox.ac.uk/objects/uuid:4f72cdf8-b2eb-4d41-a785-4a283bf6caaa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kern="100" spc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McArthur, T. (1996). </a:t>
            </a:r>
            <a:r>
              <a:rPr lang="en-US" sz="2000" i="1" kern="100" spc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concise Oxford companion to the English language</a:t>
            </a:r>
            <a:r>
              <a:rPr lang="en-US" sz="2000" kern="100" spc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Oxford: Oxford 	University Press.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Macaro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Curle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Pun, J., An, J., &amp; Dearden, J. (2017). A systematic review of English medium 	instruction in higher education. </a:t>
            </a:r>
            <a:r>
              <a:rPr lang="en-US" sz="20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 Teaching, 51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36–76. </a:t>
            </a:r>
          </a:p>
          <a:p>
            <a:pPr marL="0" indent="0"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Nguyen, Q. T. (2012). English-Vietnamese code-switching in tertiary educational context in Vietnam. 	</a:t>
            </a:r>
            <a:r>
              <a:rPr lang="en-US" sz="20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Asian </a:t>
            </a:r>
            <a:r>
              <a:rPr lang="en-US" sz="2000" i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Englishes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4-29.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Rose, H., &amp; Galloway, N. (2019). </a:t>
            </a:r>
            <a:r>
              <a:rPr lang="en-US" sz="20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Global </a:t>
            </a:r>
            <a:r>
              <a:rPr lang="en-US" sz="2000" i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Englishes</a:t>
            </a:r>
            <a:r>
              <a:rPr lang="en-US" sz="20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Language Teaching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Cambridge: Cambridge 	University Press.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40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1AF911A-91C6-4900-E8D6-48D8FAB04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77" y="503604"/>
            <a:ext cx="11510246" cy="10486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F0485A-8A30-531E-646B-817491AB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F0903-2F8D-B722-683D-7F014F0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listening!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B47FC9-5299-E405-84A5-943FBC2F4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54652"/>
            <a:ext cx="2981325" cy="1533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EDBEBE-93F3-A74A-108B-724C49334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4910" y="3737382"/>
            <a:ext cx="3067050" cy="1485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B36FC9-93DE-D1E5-20E5-610A57DD23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6750" y="3737382"/>
            <a:ext cx="30670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1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4B37-820D-4310-0854-7E38BA0E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EC4D3-6A62-3D04-8541-3DE74F63A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1410"/>
            <a:ext cx="10869891" cy="4967925"/>
          </a:xfrm>
        </p:spPr>
        <p:txBody>
          <a:bodyPr>
            <a:noAutofit/>
          </a:bodyPr>
          <a:lstStyle/>
          <a:p>
            <a:r>
              <a:rPr lang="en-US" sz="3200" dirty="0"/>
              <a:t>EMI (English-medium instruction) classes - offered in Vietnam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Code-switching in General English (GE) and English for Specific Purposes (ESP) classes and in English-medium Instruction (EMI) classes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 preliminary narrative case study on the CS practice in </a:t>
            </a:r>
            <a:r>
              <a:rPr lang="en-US" sz="3200" dirty="0" err="1"/>
              <a:t>Maths</a:t>
            </a:r>
            <a:r>
              <a:rPr lang="en-US" sz="3200" dirty="0"/>
              <a:t> classes at an international private school in South Vietnam</a:t>
            </a:r>
          </a:p>
        </p:txBody>
      </p:sp>
    </p:spTree>
    <p:extLst>
      <p:ext uri="{BB962C8B-B14F-4D97-AF65-F5344CB8AC3E}">
        <p14:creationId xmlns:p14="http://schemas.microsoft.com/office/powerpoint/2010/main" val="123860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English-Medium Instruction (EMI)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3200" dirty="0"/>
              <a:t>“The use of the English language to teach academic subjects in countries or jurisdictions where the first language of the majority of the population is not English”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							(</a:t>
            </a:r>
            <a:r>
              <a:rPr lang="en-US" dirty="0" err="1">
                <a:solidFill>
                  <a:srgbClr val="FF0000"/>
                </a:solidFill>
              </a:rPr>
              <a:t>Macaro</a:t>
            </a:r>
            <a:r>
              <a:rPr lang="en-US" dirty="0">
                <a:solidFill>
                  <a:srgbClr val="FF0000"/>
                </a:solidFill>
              </a:rPr>
              <a:t> et al., 2017, p. 37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7002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English-Medium Instruction (EMI)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891613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goal of EMI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Delivery of academic content in English or content mastery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Very little or no explicit focus on language proficiency enhancement (that is, teachers are not expected to teach the language explicitly)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281108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English-Medium Instruction (EMI)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89161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 Students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EMI - increasingly applied in international programs in universities, secondary school, and even primary schools in non - English speaking countries where students may not be native English speakers (</a:t>
            </a:r>
            <a:r>
              <a:rPr lang="en-US" dirty="0">
                <a:solidFill>
                  <a:srgbClr val="FF0000"/>
                </a:solidFill>
              </a:rPr>
              <a:t>Dearden, 2015</a:t>
            </a:r>
            <a:r>
              <a:rPr lang="en-US" dirty="0"/>
              <a:t>).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Assumed to have reached a certain level of English proficiency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250311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English-Medium Instruction (EMI)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89161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 Courses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All interactions in English</a:t>
            </a:r>
          </a:p>
          <a:p>
            <a:pPr marL="0" indent="0" algn="just">
              <a:buNone/>
            </a:pPr>
            <a:r>
              <a:rPr lang="en-US" dirty="0"/>
              <a:t>   (between teachers and students or between students and students)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Course materials in English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Learning the content of a subject and improving English proficiency </a:t>
            </a:r>
          </a:p>
          <a:p>
            <a:pPr marL="0" indent="0" algn="just">
              <a:buNone/>
            </a:pPr>
            <a:r>
              <a:rPr lang="en-US" dirty="0"/>
              <a:t>   (</a:t>
            </a:r>
            <a:r>
              <a:rPr lang="en-US" dirty="0">
                <a:solidFill>
                  <a:srgbClr val="FF0000"/>
                </a:solidFill>
              </a:rPr>
              <a:t>Rose &amp; Galloway, 2019</a:t>
            </a:r>
            <a:r>
              <a:rPr lang="en-US" dirty="0"/>
              <a:t>)</a:t>
            </a:r>
          </a:p>
          <a:p>
            <a:pPr marL="0" indent="0" algn="just">
              <a:buNone/>
            </a:pPr>
            <a:r>
              <a:rPr lang="en-US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194653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English-Medium Instruction (EMI)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89161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 &amp; Code-Switching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Though forbidden or discouraged to use the students’ first language in English classes, many teachers in the case studies still “code switched to a greater or lesser extent and for a variety of reasons.”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Whether local lecturers use a variety of English, including British or American English, it is likely that their spoken, and perhaps written production, will be influenced by their first language (</a:t>
            </a:r>
            <a:r>
              <a:rPr lang="en-US" dirty="0">
                <a:solidFill>
                  <a:srgbClr val="FF0000"/>
                </a:solidFill>
              </a:rPr>
              <a:t>Barnard, 2018, p.10</a:t>
            </a:r>
            <a:r>
              <a:rPr lang="en-US" dirty="0"/>
              <a:t>)							</a:t>
            </a:r>
          </a:p>
        </p:txBody>
      </p:sp>
    </p:spTree>
    <p:extLst>
      <p:ext uri="{BB962C8B-B14F-4D97-AF65-F5344CB8AC3E}">
        <p14:creationId xmlns:p14="http://schemas.microsoft.com/office/powerpoint/2010/main" val="69778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switching in English language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212" y="1690688"/>
            <a:ext cx="10515600" cy="45051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06327B-89DF-4D98-5B06-67DAEA348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84" y="1690688"/>
            <a:ext cx="8521830" cy="48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77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AAA7-5F54-9718-D369-59329C40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Preliminary 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2303-0429-AF83-CCD3-C124BCB1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748" y="1555422"/>
            <a:ext cx="10515600" cy="509990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Research design:		Descriptive (Narrative &amp; Reflective)</a:t>
            </a:r>
          </a:p>
          <a:p>
            <a:pPr algn="just"/>
            <a:r>
              <a:rPr lang="en-US" dirty="0"/>
              <a:t>Participant:		One Vietnamese teacher of </a:t>
            </a:r>
            <a:r>
              <a:rPr lang="en-US" dirty="0" err="1"/>
              <a:t>Maths</a:t>
            </a:r>
            <a:endParaRPr lang="en-US" dirty="0"/>
          </a:p>
          <a:p>
            <a:pPr algn="just"/>
            <a:r>
              <a:rPr lang="en-US" dirty="0"/>
              <a:t>Teaching experience:	+ MBA, ten years of teaching experience,  					almost three years of experience of teaching 				</a:t>
            </a:r>
            <a:r>
              <a:rPr lang="en-US" dirty="0" err="1"/>
              <a:t>Maths</a:t>
            </a:r>
            <a:r>
              <a:rPr lang="en-US" dirty="0"/>
              <a:t> in English in EMI classes							+ A content teacher, not a language teacher</a:t>
            </a:r>
          </a:p>
          <a:p>
            <a:pPr algn="just"/>
            <a:r>
              <a:rPr lang="en-US" dirty="0"/>
              <a:t>Research venue:		A private international high school, South VN</a:t>
            </a:r>
          </a:p>
          <a:p>
            <a:pPr algn="just"/>
            <a:r>
              <a:rPr lang="en-US" dirty="0"/>
              <a:t>Research conducted:	2023</a:t>
            </a:r>
          </a:p>
          <a:p>
            <a:pPr algn="just"/>
            <a:r>
              <a:rPr lang="en-US" dirty="0"/>
              <a:t>Data collection:		Two in-depth personal interviews</a:t>
            </a:r>
          </a:p>
          <a:p>
            <a:pPr algn="just"/>
            <a:r>
              <a:rPr lang="en-US" dirty="0"/>
              <a:t>Research question: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“What factors (situational and sociolinguistic) contribute to the teacher’s code-switching practice in EMI classes?”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183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1140</Words>
  <Application>Microsoft Office PowerPoint</Application>
  <PresentationFormat>Widescreen</PresentationFormat>
  <Paragraphs>123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Theme</vt:lpstr>
      <vt:lpstr>Code-Switching in EMI Classrooms in Vietnam: A Preliminary Case Study</vt:lpstr>
      <vt:lpstr>Introduction</vt:lpstr>
      <vt:lpstr>English-Medium Instruction (EMI) </vt:lpstr>
      <vt:lpstr>English-Medium Instruction (EMI) </vt:lpstr>
      <vt:lpstr>English-Medium Instruction (EMI) </vt:lpstr>
      <vt:lpstr>English-Medium Instruction (EMI) </vt:lpstr>
      <vt:lpstr>English-Medium Instruction (EMI) </vt:lpstr>
      <vt:lpstr>Code switching in English language teaching</vt:lpstr>
      <vt:lpstr>The Preliminary Case Study</vt:lpstr>
      <vt:lpstr>The Preliminary Case Study</vt:lpstr>
      <vt:lpstr>The Preliminary Case Study</vt:lpstr>
      <vt:lpstr>The Preliminary Case Study</vt:lpstr>
      <vt:lpstr>Limitations, Implications and Recommendations </vt:lpstr>
      <vt:lpstr>Limitations, Implications and Recommendations </vt:lpstr>
      <vt:lpstr>Limitations, Implications and Recommendations </vt:lpstr>
      <vt:lpstr>Conclusion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tien nguyen</dc:creator>
  <cp:lastModifiedBy>tien nguyen</cp:lastModifiedBy>
  <cp:revision>57</cp:revision>
  <dcterms:created xsi:type="dcterms:W3CDTF">2024-09-20T08:44:40Z</dcterms:created>
  <dcterms:modified xsi:type="dcterms:W3CDTF">2024-09-24T09:17:48Z</dcterms:modified>
</cp:coreProperties>
</file>