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8288000" cy="10287000"/>
  <p:notesSz cx="6858000" cy="9144000"/>
  <p:embeddedFontLst>
    <p:embeddedFont>
      <p:font typeface="Source Han Serif JP Bold" panose="020B0604020202020204" charset="-128"/>
      <p:regular r:id="rId32"/>
    </p:embeddedFont>
    <p:embeddedFont>
      <p:font typeface="Calibri" panose="020F0502020204030204" pitchFamily="34" charset="0"/>
      <p:regular r:id="rId33"/>
      <p:bold r:id="rId34"/>
      <p:italic r:id="rId35"/>
      <p:boldItalic r:id="rId36"/>
    </p:embeddedFont>
    <p:embeddedFont>
      <p:font typeface="Open Sans" panose="020B0606030504020204" pitchFamily="34" charset="0"/>
      <p:regular r:id="rId37"/>
      <p:bold r:id="rId38"/>
      <p:italic r:id="rId39"/>
      <p:boldItalic r:id="rId40"/>
    </p:embeddedFont>
    <p:embeddedFont>
      <p:font typeface="Open Sans Bold" panose="020B0806030504020204" charset="0"/>
      <p:regular r:id="rId41"/>
    </p:embeddedFont>
    <p:embeddedFont>
      <p:font typeface="Open Sans Light" panose="020B0306030504020204" pitchFamily="34" charset="0"/>
      <p:regular r:id="rId42"/>
      <p:italic r:id="rId43"/>
    </p:embeddedFont>
    <p:embeddedFont>
      <p:font typeface="Open Sans Light Bold" panose="020B0604020202020204" charset="0"/>
      <p:regular r:id="rId44"/>
    </p:embeddedFont>
    <p:embeddedFont>
      <p:font typeface="Open Sans Light Bold Italics" panose="020B0604020202020204" charset="0"/>
      <p:regular r:id="rId45"/>
    </p:embeddedFont>
    <p:embeddedFont>
      <p:font typeface="Open Sans Light Italics" panose="020B0604020202020204"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1608" autoAdjust="0"/>
  </p:normalViewPr>
  <p:slideViewPr>
    <p:cSldViewPr>
      <p:cViewPr varScale="1">
        <p:scale>
          <a:sx n="41" d="100"/>
          <a:sy n="41" d="100"/>
        </p:scale>
        <p:origin x="1474"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BB9FBB-E450-4D4E-8044-A0AE94516A08}" type="datetimeFigureOut">
              <a:rPr lang="en-US" smtClean="0"/>
              <a:t>10/26/2024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903F4D-9F41-4DAF-ACB0-C545C1B6E91A}" type="slidenum">
              <a:rPr lang="en-US" smtClean="0"/>
              <a:t>‹#›</a:t>
            </a:fld>
            <a:endParaRPr lang="en-US"/>
          </a:p>
        </p:txBody>
      </p:sp>
    </p:spTree>
    <p:extLst>
      <p:ext uri="{BB962C8B-B14F-4D97-AF65-F5344CB8AC3E}">
        <p14:creationId xmlns:p14="http://schemas.microsoft.com/office/powerpoint/2010/main" val="3786819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fontAlgn="t">
              <a:spcBef>
                <a:spcPts val="0"/>
              </a:spcBef>
              <a:spcAft>
                <a:spcPts val="0"/>
              </a:spcAft>
            </a:pPr>
            <a:r>
              <a:rPr lang="en-US" sz="1800" b="0" i="0" u="none" strike="noStrike" dirty="0">
                <a:solidFill>
                  <a:srgbClr val="000000"/>
                </a:solidFill>
                <a:effectLst/>
                <a:latin typeface="Times New Roman" panose="02020603050405020304" pitchFamily="18" charset="0"/>
              </a:rPr>
              <a:t>Good afternoon, everyone! My name’s Trang, and it’s</a:t>
            </a:r>
            <a:r>
              <a:rPr lang="en-US" sz="1800" b="0" i="1" u="none" strike="noStrike" dirty="0">
                <a:solidFill>
                  <a:srgbClr val="000000"/>
                </a:solidFill>
                <a:effectLst/>
                <a:latin typeface="Times New Roman" panose="02020603050405020304" pitchFamily="18" charset="0"/>
              </a:rPr>
              <a:t> an honor for me to present to you all today. I am also delighted by your presence. I’d like to thank you for all first. So, now let’s start our session.</a:t>
            </a:r>
            <a:endParaRPr lang="en-US" b="0" dirty="0">
              <a:effectLst/>
            </a:endParaRPr>
          </a:p>
          <a:p>
            <a:pPr marL="0" algn="l" rtl="0" fontAlgn="t">
              <a:spcBef>
                <a:spcPts val="1200"/>
              </a:spcBef>
              <a:spcAft>
                <a:spcPts val="1200"/>
              </a:spcAft>
            </a:pPr>
            <a:r>
              <a:rPr lang="en-US" sz="1800" b="0" i="0" u="none" strike="noStrike" dirty="0">
                <a:solidFill>
                  <a:srgbClr val="000000"/>
                </a:solidFill>
                <a:effectLst/>
                <a:latin typeface="Times New Roman" panose="02020603050405020304" pitchFamily="18" charset="0"/>
              </a:rPr>
              <a:t>Well, as you all know, motivation plays a crucial role in student success.</a:t>
            </a:r>
            <a:endParaRPr lang="en-US" b="0" dirty="0">
              <a:effectLst/>
            </a:endParaRPr>
          </a:p>
          <a:p>
            <a:pPr marL="0" algn="l" rtl="0" fontAlgn="t">
              <a:spcBef>
                <a:spcPts val="1200"/>
              </a:spcBef>
              <a:spcAft>
                <a:spcPts val="1200"/>
              </a:spcAft>
            </a:pPr>
            <a:r>
              <a:rPr lang="en-US" sz="1800" b="0" i="0" u="none" strike="noStrike" dirty="0">
                <a:solidFill>
                  <a:srgbClr val="000000"/>
                </a:solidFill>
                <a:effectLst/>
                <a:latin typeface="Times New Roman" panose="02020603050405020304" pitchFamily="18" charset="0"/>
              </a:rPr>
              <a:t>So, how can we ignite and sustain students’ motivation, especially in a highly theoretical and academic subject like research methodology?</a:t>
            </a:r>
            <a:endParaRPr lang="en-US" b="0" dirty="0">
              <a:effectLst/>
            </a:endParaRPr>
          </a:p>
          <a:p>
            <a:pPr marL="0" algn="l" rtl="0" fontAlgn="t">
              <a:spcBef>
                <a:spcPts val="1200"/>
              </a:spcBef>
              <a:spcAft>
                <a:spcPts val="1200"/>
              </a:spcAft>
            </a:pPr>
            <a:r>
              <a:rPr lang="en-US" sz="1800" b="0" i="0" u="none" strike="noStrike" dirty="0">
                <a:solidFill>
                  <a:srgbClr val="000000"/>
                </a:solidFill>
                <a:effectLst/>
                <a:latin typeface="Times New Roman" panose="02020603050405020304" pitchFamily="18" charset="0"/>
              </a:rPr>
              <a:t>Furthermore, how do students perceive the strategies that instructors employ in their classrooms?</a:t>
            </a:r>
            <a:endParaRPr lang="en-US" b="0" dirty="0">
              <a:effectLst/>
            </a:endParaRPr>
          </a:p>
          <a:p>
            <a:pPr marL="0" algn="l" rtl="0" fontAlgn="t">
              <a:spcBef>
                <a:spcPts val="1200"/>
              </a:spcBef>
              <a:spcAft>
                <a:spcPts val="1200"/>
              </a:spcAft>
            </a:pPr>
            <a:r>
              <a:rPr lang="en-US" sz="1800" b="0" i="0" u="none" strike="noStrike" dirty="0">
                <a:solidFill>
                  <a:srgbClr val="000000"/>
                </a:solidFill>
                <a:effectLst/>
                <a:latin typeface="Times New Roman" panose="02020603050405020304" pitchFamily="18" charset="0"/>
              </a:rPr>
              <a:t>And are there any differences in the effectiveness of these strategies?</a:t>
            </a:r>
            <a:endParaRPr lang="en-US" b="0" dirty="0">
              <a:effectLst/>
            </a:endParaRPr>
          </a:p>
          <a:p>
            <a:pPr marL="0" algn="l" rtl="0" fontAlgn="t">
              <a:spcBef>
                <a:spcPts val="1200"/>
              </a:spcBef>
              <a:spcAft>
                <a:spcPts val="1200"/>
              </a:spcAft>
            </a:pPr>
            <a:r>
              <a:rPr lang="en-US" sz="1800" b="0" i="0" u="none" strike="noStrike" dirty="0">
                <a:solidFill>
                  <a:srgbClr val="000000"/>
                </a:solidFill>
                <a:effectLst/>
                <a:latin typeface="Times New Roman" panose="02020603050405020304" pitchFamily="18" charset="0"/>
              </a:rPr>
              <a:t>In this presentation, I will share the findings of a study that explores how motivational strategies can help instructors create engaging learning environments and foster active student participation.</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26903F4D-9F41-4DAF-ACB0-C545C1B6E91A}" type="slidenum">
              <a:rPr lang="en-US" smtClean="0"/>
              <a:t>1</a:t>
            </a:fld>
            <a:endParaRPr lang="en-US"/>
          </a:p>
        </p:txBody>
      </p:sp>
    </p:spTree>
    <p:extLst>
      <p:ext uri="{BB962C8B-B14F-4D97-AF65-F5344CB8AC3E}">
        <p14:creationId xmlns:p14="http://schemas.microsoft.com/office/powerpoint/2010/main" val="1919102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D0D0D"/>
                </a:solidFill>
                <a:effectLst/>
                <a:latin typeface="Times New Roman" panose="02020603050405020304" pitchFamily="18" charset="0"/>
              </a:rPr>
              <a:t>The motivational strategies discussed in this study belong to the first kind because the focus is on strategies implemented by educators to enhance student motivation within the learning environment. </a:t>
            </a:r>
            <a:endParaRPr lang="en-US" b="0" dirty="0">
              <a:effectLst/>
            </a:endParaRPr>
          </a:p>
          <a:p>
            <a:r>
              <a:rPr lang="en-US" sz="1200" b="0" i="0" u="none" strike="noStrike" dirty="0">
                <a:solidFill>
                  <a:srgbClr val="0D0D0D"/>
                </a:solidFill>
                <a:effectLst/>
                <a:latin typeface="Times New Roman" panose="02020603050405020304" pitchFamily="18" charset="0"/>
              </a:rPr>
              <a:t>I employed </a:t>
            </a:r>
            <a:r>
              <a:rPr lang="en-US" sz="1200" b="0" i="0" u="none" strike="noStrike" dirty="0" err="1">
                <a:solidFill>
                  <a:srgbClr val="0D0D0D"/>
                </a:solidFill>
                <a:effectLst/>
                <a:latin typeface="Times New Roman" panose="02020603050405020304" pitchFamily="18" charset="0"/>
              </a:rPr>
              <a:t>Dornyei's</a:t>
            </a:r>
            <a:r>
              <a:rPr lang="en-US" sz="1200" b="0" i="0" u="none" strike="noStrike" dirty="0">
                <a:solidFill>
                  <a:srgbClr val="0D0D0D"/>
                </a:solidFill>
                <a:effectLst/>
                <a:latin typeface="Times New Roman" panose="02020603050405020304" pitchFamily="18" charset="0"/>
              </a:rPr>
              <a:t> frameworks from 2001 and 2008 to investigate motivational strategies in this study. The first framework was chosen because it is the most prominent and also based on a process-oriented approach, which is most suitable for studying motivation in learning. </a:t>
            </a:r>
            <a:endParaRPr lang="en-US" dirty="0"/>
          </a:p>
        </p:txBody>
      </p:sp>
      <p:sp>
        <p:nvSpPr>
          <p:cNvPr id="4" name="Slide Number Placeholder 3"/>
          <p:cNvSpPr>
            <a:spLocks noGrp="1"/>
          </p:cNvSpPr>
          <p:nvPr>
            <p:ph type="sldNum" sz="quarter" idx="5"/>
          </p:nvPr>
        </p:nvSpPr>
        <p:spPr/>
        <p:txBody>
          <a:bodyPr/>
          <a:lstStyle/>
          <a:p>
            <a:fld id="{26903F4D-9F41-4DAF-ACB0-C545C1B6E91A}" type="slidenum">
              <a:rPr lang="en-US" smtClean="0"/>
              <a:t>10</a:t>
            </a:fld>
            <a:endParaRPr lang="en-US"/>
          </a:p>
        </p:txBody>
      </p:sp>
    </p:spTree>
    <p:extLst>
      <p:ext uri="{BB962C8B-B14F-4D97-AF65-F5344CB8AC3E}">
        <p14:creationId xmlns:p14="http://schemas.microsoft.com/office/powerpoint/2010/main" val="3520280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0"/>
              </a:spcBef>
              <a:spcAft>
                <a:spcPts val="0"/>
              </a:spcAft>
            </a:pPr>
            <a:r>
              <a:rPr lang="en-US" sz="1800" b="0" i="0" u="none" strike="noStrike" dirty="0">
                <a:solidFill>
                  <a:srgbClr val="0D0D0D"/>
                </a:solidFill>
                <a:effectLst/>
                <a:latin typeface="Times New Roman" panose="02020603050405020304" pitchFamily="18" charset="0"/>
              </a:rPr>
              <a:t>Building on this framework, the </a:t>
            </a:r>
            <a:r>
              <a:rPr lang="en-US" sz="1800" b="1" i="0" u="none" strike="noStrike" dirty="0">
                <a:solidFill>
                  <a:srgbClr val="0D0D0D"/>
                </a:solidFill>
                <a:effectLst/>
                <a:highlight>
                  <a:srgbClr val="FFFF00"/>
                </a:highlight>
                <a:latin typeface="Times New Roman" panose="02020603050405020304" pitchFamily="18" charset="0"/>
              </a:rPr>
              <a:t>MOLT- motivation orientation in language teaching </a:t>
            </a:r>
            <a:r>
              <a:rPr lang="en-US" sz="1800" b="0" i="0" u="none" strike="noStrike" dirty="0">
                <a:solidFill>
                  <a:srgbClr val="0D0D0D"/>
                </a:solidFill>
                <a:effectLst/>
                <a:latin typeface="Times New Roman" panose="02020603050405020304" pitchFamily="18" charset="0"/>
              </a:rPr>
              <a:t>framework was selected as a foundation for developing the data collection tool because it is an assessment tool for strategies proposed by previous authors, regarding to the context of learning in 2nd language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26903F4D-9F41-4DAF-ACB0-C545C1B6E91A}" type="slidenum">
              <a:rPr lang="en-US" smtClean="0"/>
              <a:t>11</a:t>
            </a:fld>
            <a:endParaRPr lang="en-US"/>
          </a:p>
        </p:txBody>
      </p:sp>
    </p:spTree>
    <p:extLst>
      <p:ext uri="{BB962C8B-B14F-4D97-AF65-F5344CB8AC3E}">
        <p14:creationId xmlns:p14="http://schemas.microsoft.com/office/powerpoint/2010/main" val="3587420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0"/>
              </a:spcBef>
              <a:spcAft>
                <a:spcPts val="0"/>
              </a:spcAft>
            </a:pPr>
            <a:r>
              <a:rPr lang="en-US" sz="1200" b="0" i="0" u="none" strike="noStrike" dirty="0">
                <a:solidFill>
                  <a:srgbClr val="0D0D0D"/>
                </a:solidFill>
                <a:effectLst/>
                <a:latin typeface="Times New Roman" panose="02020603050405020304" pitchFamily="18" charset="0"/>
              </a:rPr>
              <a:t>The next concept is SE.</a:t>
            </a:r>
            <a:endParaRPr lang="en-US" b="0" dirty="0">
              <a:effectLst/>
            </a:endParaRPr>
          </a:p>
          <a:p>
            <a:pPr algn="just" rtl="0">
              <a:spcBef>
                <a:spcPts val="0"/>
              </a:spcBef>
              <a:spcAft>
                <a:spcPts val="0"/>
              </a:spcAft>
            </a:pPr>
            <a:r>
              <a:rPr lang="en-US" sz="1200" b="0" i="0" u="none" strike="noStrike" dirty="0">
                <a:solidFill>
                  <a:srgbClr val="0D0D0D"/>
                </a:solidFill>
                <a:effectLst/>
                <a:latin typeface="Times New Roman" panose="02020603050405020304" pitchFamily="18" charset="0"/>
              </a:rPr>
              <a:t>From previous studies, SE can be understood as…</a:t>
            </a:r>
            <a:endParaRPr lang="en-US" b="0" dirty="0">
              <a:effectLst/>
            </a:endParaRPr>
          </a:p>
          <a:p>
            <a:pPr algn="just" rtl="0">
              <a:spcBef>
                <a:spcPts val="0"/>
              </a:spcBef>
              <a:spcAft>
                <a:spcPts val="0"/>
              </a:spcAft>
            </a:pPr>
            <a:r>
              <a:rPr lang="en-US" sz="1200" b="0" i="0" u="none" strike="noStrike" dirty="0">
                <a:solidFill>
                  <a:srgbClr val="0D0D0D"/>
                </a:solidFill>
                <a:effectLst/>
                <a:latin typeface="Times New Roman" panose="02020603050405020304" pitchFamily="18" charset="0"/>
              </a:rPr>
              <a:t>This is a multi-dimensional concept that encompasses many dimensions, including behavioral, emotional, and cognitive aspects.</a:t>
            </a:r>
            <a:endParaRPr lang="en-US" b="0" dirty="0">
              <a:effectLst/>
            </a:endParaRPr>
          </a:p>
          <a:p>
            <a:pPr rtl="0">
              <a:spcBef>
                <a:spcPts val="0"/>
              </a:spcBef>
              <a:spcAft>
                <a:spcPts val="0"/>
              </a:spcAft>
            </a:pPr>
            <a:r>
              <a:rPr lang="en-US" sz="1200" b="0" i="0" u="none" strike="noStrike" dirty="0">
                <a:solidFill>
                  <a:srgbClr val="0D0D0D"/>
                </a:solidFill>
                <a:effectLst/>
                <a:latin typeface="Times New Roman" panose="02020603050405020304" pitchFamily="18" charset="0"/>
              </a:rPr>
              <a:t>EE encompasses feelings of </a:t>
            </a:r>
            <a:endParaRPr lang="en-US" b="0" dirty="0">
              <a:effectLst/>
            </a:endParaRPr>
          </a:p>
          <a:p>
            <a:pPr rtl="0">
              <a:spcBef>
                <a:spcPts val="0"/>
              </a:spcBef>
              <a:spcAft>
                <a:spcPts val="0"/>
              </a:spcAft>
            </a:pPr>
            <a:r>
              <a:rPr lang="en-US" sz="1200" b="0" i="0" u="none" strike="noStrike" dirty="0">
                <a:solidFill>
                  <a:srgbClr val="0D0D0D"/>
                </a:solidFill>
                <a:effectLst/>
                <a:latin typeface="Times New Roman" panose="02020603050405020304" pitchFamily="18" charset="0"/>
              </a:rPr>
              <a:t>Cognitive components of engagement includes </a:t>
            </a:r>
            <a:endParaRPr lang="en-US" b="0" dirty="0">
              <a:effectLst/>
            </a:endParaRPr>
          </a:p>
          <a:p>
            <a:r>
              <a:rPr lang="en-US" dirty="0"/>
              <a:t>And behavioral engagement refers to the extent to which an employee or student is actively involved with, and enthusiastic about, their work or studies</a:t>
            </a:r>
          </a:p>
        </p:txBody>
      </p:sp>
      <p:sp>
        <p:nvSpPr>
          <p:cNvPr id="4" name="Slide Number Placeholder 3"/>
          <p:cNvSpPr>
            <a:spLocks noGrp="1"/>
          </p:cNvSpPr>
          <p:nvPr>
            <p:ph type="sldNum" sz="quarter" idx="5"/>
          </p:nvPr>
        </p:nvSpPr>
        <p:spPr/>
        <p:txBody>
          <a:bodyPr/>
          <a:lstStyle/>
          <a:p>
            <a:fld id="{26903F4D-9F41-4DAF-ACB0-C545C1B6E91A}" type="slidenum">
              <a:rPr lang="en-US" smtClean="0"/>
              <a:t>12</a:t>
            </a:fld>
            <a:endParaRPr lang="en-US"/>
          </a:p>
        </p:txBody>
      </p:sp>
    </p:spTree>
    <p:extLst>
      <p:ext uri="{BB962C8B-B14F-4D97-AF65-F5344CB8AC3E}">
        <p14:creationId xmlns:p14="http://schemas.microsoft.com/office/powerpoint/2010/main" val="372607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D0D0D"/>
                </a:solidFill>
                <a:effectLst/>
                <a:latin typeface="Times New Roman" panose="02020603050405020304" pitchFamily="18" charset="0"/>
              </a:rPr>
              <a:t>Building on this research framework by Fredrick 2004, a new instrument to measure SE was developed by </a:t>
            </a:r>
            <a:r>
              <a:rPr lang="en-US" sz="1800" b="0" i="0" u="none" strike="noStrike" dirty="0" err="1">
                <a:solidFill>
                  <a:srgbClr val="0D0D0D"/>
                </a:solidFill>
                <a:effectLst/>
                <a:latin typeface="Times New Roman" panose="02020603050405020304" pitchFamily="18" charset="0"/>
              </a:rPr>
              <a:t>Maroco</a:t>
            </a:r>
            <a:r>
              <a:rPr lang="en-US" sz="1800" b="0" i="0" u="none" strike="noStrike" dirty="0">
                <a:solidFill>
                  <a:srgbClr val="0D0D0D"/>
                </a:solidFill>
                <a:effectLst/>
                <a:latin typeface="Times New Roman" panose="02020603050405020304" pitchFamily="18" charset="0"/>
              </a:rPr>
              <a:t> in 2016, consisting of 15 validated items. This instrument was also selected as the data collection instruments for this study.</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26903F4D-9F41-4DAF-ACB0-C545C1B6E91A}" type="slidenum">
              <a:rPr lang="en-US" smtClean="0"/>
              <a:t>13</a:t>
            </a:fld>
            <a:endParaRPr lang="en-US"/>
          </a:p>
        </p:txBody>
      </p:sp>
    </p:spTree>
    <p:extLst>
      <p:ext uri="{BB962C8B-B14F-4D97-AF65-F5344CB8AC3E}">
        <p14:creationId xmlns:p14="http://schemas.microsoft.com/office/powerpoint/2010/main" val="2473720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49999" algn="just" rtl="0">
              <a:spcBef>
                <a:spcPts val="0"/>
              </a:spcBef>
              <a:spcAft>
                <a:spcPts val="0"/>
              </a:spcAft>
            </a:pPr>
            <a:r>
              <a:rPr lang="en-US" sz="1200" b="0" i="0" u="none" strike="noStrike" dirty="0">
                <a:solidFill>
                  <a:srgbClr val="0D0D0D"/>
                </a:solidFill>
                <a:effectLst/>
                <a:latin typeface="Times New Roman" panose="02020603050405020304" pitchFamily="18" charset="0"/>
              </a:rPr>
              <a:t>there are few studies that directly explore how teachers' use of motivational strategies impacts students' engagement. </a:t>
            </a:r>
          </a:p>
          <a:p>
            <a:pPr indent="449999" algn="just" rtl="0">
              <a:spcBef>
                <a:spcPts val="0"/>
              </a:spcBef>
              <a:spcAft>
                <a:spcPts val="0"/>
              </a:spcAft>
            </a:pPr>
            <a:r>
              <a:rPr lang="en-US" sz="1200" b="0" i="0" u="none" strike="noStrike" dirty="0">
                <a:solidFill>
                  <a:srgbClr val="0D0D0D"/>
                </a:solidFill>
                <a:effectLst/>
                <a:latin typeface="Times New Roman" panose="02020603050405020304" pitchFamily="18" charset="0"/>
              </a:rPr>
              <a:t>Nevertheless, there is evidence of a connection between these two concepts based on indirect studies. Teachers use effective strategies to inspire student interest and motivation, resulting in increased engagement in the RM course.</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26903F4D-9F41-4DAF-ACB0-C545C1B6E91A}" type="slidenum">
              <a:rPr lang="en-US" smtClean="0"/>
              <a:t>14</a:t>
            </a:fld>
            <a:endParaRPr lang="en-US"/>
          </a:p>
        </p:txBody>
      </p:sp>
    </p:spTree>
    <p:extLst>
      <p:ext uri="{BB962C8B-B14F-4D97-AF65-F5344CB8AC3E}">
        <p14:creationId xmlns:p14="http://schemas.microsoft.com/office/powerpoint/2010/main" val="2153351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this, a research gap can be seen:</a:t>
            </a:r>
          </a:p>
          <a:p>
            <a:endParaRPr lang="en-US" dirty="0"/>
          </a:p>
        </p:txBody>
      </p:sp>
      <p:sp>
        <p:nvSpPr>
          <p:cNvPr id="4" name="Slide Number Placeholder 3"/>
          <p:cNvSpPr>
            <a:spLocks noGrp="1"/>
          </p:cNvSpPr>
          <p:nvPr>
            <p:ph type="sldNum" sz="quarter" idx="5"/>
          </p:nvPr>
        </p:nvSpPr>
        <p:spPr/>
        <p:txBody>
          <a:bodyPr/>
          <a:lstStyle/>
          <a:p>
            <a:fld id="{26903F4D-9F41-4DAF-ACB0-C545C1B6E91A}" type="slidenum">
              <a:rPr lang="en-US" smtClean="0"/>
              <a:t>15</a:t>
            </a:fld>
            <a:endParaRPr lang="en-US"/>
          </a:p>
        </p:txBody>
      </p:sp>
    </p:spTree>
    <p:extLst>
      <p:ext uri="{BB962C8B-B14F-4D97-AF65-F5344CB8AC3E}">
        <p14:creationId xmlns:p14="http://schemas.microsoft.com/office/powerpoint/2010/main" val="900759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would like to present the research method.  Why did I choose RM course and …</a:t>
            </a:r>
          </a:p>
          <a:p>
            <a:r>
              <a:rPr lang="en-US" dirty="0"/>
              <a:t>Choosing RM course as the R context is based on careful consideration, as…</a:t>
            </a:r>
          </a:p>
          <a:p>
            <a:endParaRPr lang="en-US" dirty="0"/>
          </a:p>
        </p:txBody>
      </p:sp>
      <p:sp>
        <p:nvSpPr>
          <p:cNvPr id="4" name="Slide Number Placeholder 3"/>
          <p:cNvSpPr>
            <a:spLocks noGrp="1"/>
          </p:cNvSpPr>
          <p:nvPr>
            <p:ph type="sldNum" sz="quarter" idx="5"/>
          </p:nvPr>
        </p:nvSpPr>
        <p:spPr/>
        <p:txBody>
          <a:bodyPr/>
          <a:lstStyle/>
          <a:p>
            <a:fld id="{26903F4D-9F41-4DAF-ACB0-C545C1B6E91A}" type="slidenum">
              <a:rPr lang="en-US" smtClean="0"/>
              <a:t>16</a:t>
            </a:fld>
            <a:endParaRPr lang="en-US"/>
          </a:p>
        </p:txBody>
      </p:sp>
    </p:spTree>
    <p:extLst>
      <p:ext uri="{BB962C8B-B14F-4D97-AF65-F5344CB8AC3E}">
        <p14:creationId xmlns:p14="http://schemas.microsoft.com/office/powerpoint/2010/main" val="62067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study utilized a quantitative approach, using questionnaire as an instrument</a:t>
            </a:r>
          </a:p>
          <a:p>
            <a:r>
              <a:rPr lang="en-US" sz="1200" kern="1200" dirty="0">
                <a:solidFill>
                  <a:schemeClr val="tx1"/>
                </a:solidFill>
                <a:effectLst/>
                <a:latin typeface="+mn-lt"/>
                <a:ea typeface="+mn-ea"/>
                <a:cs typeface="+mn-cs"/>
              </a:rPr>
              <a:t>I collected data from 141 FELTE students from 5 classes out of 7 classes by cluster sampling methods</a:t>
            </a:r>
          </a:p>
          <a:p>
            <a:r>
              <a:rPr lang="en-US" dirty="0"/>
              <a:t>To analyze the data, descriptive statistics and Spearman correlation analysis were used.</a:t>
            </a:r>
          </a:p>
          <a:p>
            <a:endParaRPr lang="en-US" dirty="0"/>
          </a:p>
        </p:txBody>
      </p:sp>
      <p:sp>
        <p:nvSpPr>
          <p:cNvPr id="4" name="Slide Number Placeholder 3"/>
          <p:cNvSpPr>
            <a:spLocks noGrp="1"/>
          </p:cNvSpPr>
          <p:nvPr>
            <p:ph type="sldNum" sz="quarter" idx="5"/>
          </p:nvPr>
        </p:nvSpPr>
        <p:spPr/>
        <p:txBody>
          <a:bodyPr/>
          <a:lstStyle/>
          <a:p>
            <a:fld id="{26903F4D-9F41-4DAF-ACB0-C545C1B6E91A}" type="slidenum">
              <a:rPr lang="en-US" smtClean="0"/>
              <a:t>17</a:t>
            </a:fld>
            <a:endParaRPr lang="en-US"/>
          </a:p>
        </p:txBody>
      </p:sp>
    </p:spTree>
    <p:extLst>
      <p:ext uri="{BB962C8B-B14F-4D97-AF65-F5344CB8AC3E}">
        <p14:creationId xmlns:p14="http://schemas.microsoft.com/office/powerpoint/2010/main" val="3991935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questionnaire consists of two main sections: </a:t>
            </a:r>
          </a:p>
          <a:p>
            <a:pPr marL="0" indent="0">
              <a:lnSpc>
                <a:spcPct val="100000"/>
              </a:lnSpc>
              <a:buNone/>
            </a:pPr>
            <a:r>
              <a:rPr lang="en-US" sz="1200" dirty="0">
                <a:solidFill>
                  <a:schemeClr val="tx1">
                    <a:lumMod val="75000"/>
                    <a:lumOff val="25000"/>
                  </a:schemeClr>
                </a:solidFill>
                <a:latin typeface="Arial" panose="020B0604020202020204" pitchFamily="34" charset="0"/>
                <a:cs typeface="Arial" panose="020B0604020202020204" pitchFamily="34" charset="0"/>
              </a:rPr>
              <a:t>- </a:t>
            </a:r>
            <a:r>
              <a:rPr lang="en-US" sz="1200" dirty="0" err="1">
                <a:solidFill>
                  <a:schemeClr val="tx1">
                    <a:lumMod val="75000"/>
                    <a:lumOff val="25000"/>
                  </a:schemeClr>
                </a:solidFill>
                <a:latin typeface="Arial" panose="020B0604020202020204" pitchFamily="34" charset="0"/>
                <a:cs typeface="Arial" panose="020B0604020202020204" pitchFamily="34" charset="0"/>
              </a:rPr>
              <a:t>Guilloteaux</a:t>
            </a:r>
            <a:r>
              <a:rPr lang="en-US" sz="1200" dirty="0">
                <a:solidFill>
                  <a:schemeClr val="tx1">
                    <a:lumMod val="75000"/>
                    <a:lumOff val="25000"/>
                  </a:schemeClr>
                </a:solidFill>
                <a:latin typeface="Arial" panose="020B0604020202020204" pitchFamily="34" charset="0"/>
                <a:cs typeface="Arial" panose="020B0604020202020204" pitchFamily="34" charset="0"/>
              </a:rPr>
              <a:t> &amp; </a:t>
            </a:r>
            <a:r>
              <a:rPr lang="en-US" sz="1200" dirty="0" err="1">
                <a:solidFill>
                  <a:schemeClr val="tx1">
                    <a:lumMod val="75000"/>
                    <a:lumOff val="25000"/>
                  </a:schemeClr>
                </a:solidFill>
                <a:latin typeface="Arial" panose="020B0604020202020204" pitchFamily="34" charset="0"/>
                <a:cs typeface="Arial" panose="020B0604020202020204" pitchFamily="34" charset="0"/>
              </a:rPr>
              <a:t>Dornyei’s</a:t>
            </a:r>
            <a:r>
              <a:rPr lang="en-US" sz="1200" dirty="0">
                <a:solidFill>
                  <a:schemeClr val="tx1">
                    <a:lumMod val="75000"/>
                    <a:lumOff val="25000"/>
                  </a:schemeClr>
                </a:solidFill>
                <a:latin typeface="Arial" panose="020B0604020202020204" pitchFamily="34" charset="0"/>
                <a:cs typeface="Arial" panose="020B0604020202020204" pitchFamily="34" charset="0"/>
              </a:rPr>
              <a:t> (2008) MOLT framework</a:t>
            </a:r>
          </a:p>
          <a:p>
            <a:pPr marL="0" indent="0">
              <a:lnSpc>
                <a:spcPct val="100000"/>
              </a:lnSpc>
              <a:buNone/>
            </a:pPr>
            <a:r>
              <a:rPr lang="en-US" sz="1200" dirty="0">
                <a:solidFill>
                  <a:schemeClr val="tx1">
                    <a:lumMod val="75000"/>
                    <a:lumOff val="25000"/>
                  </a:schemeClr>
                </a:solidFill>
                <a:latin typeface="Arial" panose="020B0604020202020204" pitchFamily="34" charset="0"/>
                <a:cs typeface="Arial" panose="020B0604020202020204" pitchFamily="34" charset="0"/>
              </a:rPr>
              <a:t>  - </a:t>
            </a:r>
            <a:r>
              <a:rPr lang="en-US" sz="1200" dirty="0" err="1">
                <a:solidFill>
                  <a:schemeClr val="tx1">
                    <a:lumMod val="75000"/>
                    <a:lumOff val="25000"/>
                  </a:schemeClr>
                </a:solidFill>
                <a:latin typeface="Arial" panose="020B0604020202020204" pitchFamily="34" charset="0"/>
                <a:cs typeface="Arial" panose="020B0604020202020204" pitchFamily="34" charset="0"/>
              </a:rPr>
              <a:t>Maroco’s</a:t>
            </a:r>
            <a:r>
              <a:rPr lang="en-US" sz="1200" dirty="0">
                <a:solidFill>
                  <a:schemeClr val="tx1">
                    <a:lumMod val="75000"/>
                    <a:lumOff val="25000"/>
                  </a:schemeClr>
                </a:solidFill>
                <a:latin typeface="Arial" panose="020B0604020202020204" pitchFamily="34" charset="0"/>
                <a:cs typeface="Arial" panose="020B0604020202020204" pitchFamily="34" charset="0"/>
              </a:rPr>
              <a:t> et al. (2016) University Student Engagement Inventory questionnaire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section, respondents were to tick a box. They did this by rating the items on a five-point Likert scale, with 1 being…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second section is based on … identifying the level of SE. In this section, respondents also needed to tick a box on a five-point Likert scale that refers to their agreement with 1 being "strongly disagree," 2 being "disagree," 3 being "neutral," 4 beings "agree," and 5 beings "strongly agree." </a:t>
            </a:r>
          </a:p>
          <a:p>
            <a:r>
              <a:rPr lang="en-US" sz="1200" kern="1200" dirty="0">
                <a:solidFill>
                  <a:schemeClr val="tx1"/>
                </a:solidFill>
                <a:effectLst/>
                <a:latin typeface="+mn-lt"/>
                <a:ea typeface="+mn-ea"/>
                <a:cs typeface="+mn-cs"/>
              </a:rPr>
              <a:t>This section includes 3 main subsections. Items of engagement are classified into three components:</a:t>
            </a:r>
            <a:endParaRPr lang="en-US" dirty="0"/>
          </a:p>
          <a:p>
            <a:endParaRPr lang="en-US" dirty="0"/>
          </a:p>
        </p:txBody>
      </p:sp>
      <p:sp>
        <p:nvSpPr>
          <p:cNvPr id="4" name="Slide Number Placeholder 3"/>
          <p:cNvSpPr>
            <a:spLocks noGrp="1"/>
          </p:cNvSpPr>
          <p:nvPr>
            <p:ph type="sldNum" sz="quarter" idx="5"/>
          </p:nvPr>
        </p:nvSpPr>
        <p:spPr/>
        <p:txBody>
          <a:bodyPr/>
          <a:lstStyle/>
          <a:p>
            <a:fld id="{26903F4D-9F41-4DAF-ACB0-C545C1B6E91A}" type="slidenum">
              <a:rPr lang="en-US" smtClean="0"/>
              <a:t>18</a:t>
            </a:fld>
            <a:endParaRPr lang="en-US"/>
          </a:p>
        </p:txBody>
      </p:sp>
    </p:spTree>
    <p:extLst>
      <p:ext uri="{BB962C8B-B14F-4D97-AF65-F5344CB8AC3E}">
        <p14:creationId xmlns:p14="http://schemas.microsoft.com/office/powerpoint/2010/main" val="1901340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903F4D-9F41-4DAF-ACB0-C545C1B6E91A}" type="slidenum">
              <a:rPr lang="en-US" smtClean="0"/>
              <a:t>19</a:t>
            </a:fld>
            <a:endParaRPr lang="en-US"/>
          </a:p>
        </p:txBody>
      </p:sp>
    </p:spTree>
    <p:extLst>
      <p:ext uri="{BB962C8B-B14F-4D97-AF65-F5344CB8AC3E}">
        <p14:creationId xmlns:p14="http://schemas.microsoft.com/office/powerpoint/2010/main" val="2479032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Times New Roman" panose="02020603050405020304" pitchFamily="18" charset="0"/>
              </a:rPr>
              <a:t>I'll start with an introduction, and then discuss the literature review, methodology, findings, and conclusion.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Times New Roman" panose="02020603050405020304" pitchFamily="18" charset="0"/>
              </a:rPr>
              <a:t>I'll aim to finish in 25 minutes and answer any questions you may have.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26903F4D-9F41-4DAF-ACB0-C545C1B6E91A}" type="slidenum">
              <a:rPr lang="en-US" smtClean="0"/>
              <a:t>2</a:t>
            </a:fld>
            <a:endParaRPr lang="en-US"/>
          </a:p>
        </p:txBody>
      </p:sp>
    </p:spTree>
    <p:extLst>
      <p:ext uri="{BB962C8B-B14F-4D97-AF65-F5344CB8AC3E}">
        <p14:creationId xmlns:p14="http://schemas.microsoft.com/office/powerpoint/2010/main" val="1115871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Above are the charts depicting the frequency of teachers using MSs from the students' perspective.</a:t>
            </a:r>
          </a:p>
          <a:p>
            <a:endParaRPr lang="en-US" dirty="0"/>
          </a:p>
        </p:txBody>
      </p:sp>
      <p:sp>
        <p:nvSpPr>
          <p:cNvPr id="4" name="Slide Number Placeholder 3"/>
          <p:cNvSpPr>
            <a:spLocks noGrp="1"/>
          </p:cNvSpPr>
          <p:nvPr>
            <p:ph type="sldNum" sz="quarter" idx="5"/>
          </p:nvPr>
        </p:nvSpPr>
        <p:spPr/>
        <p:txBody>
          <a:bodyPr/>
          <a:lstStyle/>
          <a:p>
            <a:fld id="{26903F4D-9F41-4DAF-ACB0-C545C1B6E91A}" type="slidenum">
              <a:rPr lang="en-US" smtClean="0"/>
              <a:t>20</a:t>
            </a:fld>
            <a:endParaRPr lang="en-US"/>
          </a:p>
        </p:txBody>
      </p:sp>
    </p:spTree>
    <p:extLst>
      <p:ext uri="{BB962C8B-B14F-4D97-AF65-F5344CB8AC3E}">
        <p14:creationId xmlns:p14="http://schemas.microsoft.com/office/powerpoint/2010/main" val="2413664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D0D0D"/>
                </a:solidFill>
                <a:effectLst/>
                <a:latin typeface="Times New Roman" panose="02020603050405020304" pitchFamily="18" charset="0"/>
              </a:rPr>
              <a:t>From the students' perspective, RM teachers rarely bring humor to the classroom and rarely have intimate conversations with students. Instead, they are recognized by students for their attention to students' opinions and their efforts to create opportunities for students to express their individual opinions.</a:t>
            </a:r>
            <a:endParaRPr lang="en-US" sz="105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rgbClr val="0D0D0D"/>
                </a:solidFill>
                <a:effectLst/>
                <a:latin typeface="Times New Roman" panose="02020603050405020304" pitchFamily="18" charset="0"/>
                <a:ea typeface="+mn-ea"/>
                <a:cs typeface="+mn-cs"/>
              </a:rPr>
              <a:t>-</a:t>
            </a:r>
            <a:r>
              <a:rPr lang="en-US" sz="1200" b="0" i="0" u="none" strike="noStrike" dirty="0">
                <a:solidFill>
                  <a:srgbClr val="0D0D0D"/>
                </a:solidFill>
                <a:effectLst/>
                <a:latin typeface="Times New Roman" panose="02020603050405020304" pitchFamily="18" charset="0"/>
              </a:rPr>
              <a:t>These strategies are widely used and this result is easily predictable as these activities are specifically designed for research subjects.</a:t>
            </a:r>
            <a:endParaRPr lang="en-US" sz="1200" b="0" i="0" u="none" strike="noStrike" kern="1200" dirty="0">
              <a:solidFill>
                <a:srgbClr val="0D0D0D"/>
              </a:solidFill>
              <a:effectLst/>
              <a:latin typeface="Times New Roman" panose="02020603050405020304" pitchFamily="18"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26903F4D-9F41-4DAF-ACB0-C545C1B6E91A}" type="slidenum">
              <a:rPr lang="en-US" smtClean="0"/>
              <a:t>21</a:t>
            </a:fld>
            <a:endParaRPr lang="en-US"/>
          </a:p>
        </p:txBody>
      </p:sp>
    </p:spTree>
    <p:extLst>
      <p:ext uri="{BB962C8B-B14F-4D97-AF65-F5344CB8AC3E}">
        <p14:creationId xmlns:p14="http://schemas.microsoft.com/office/powerpoint/2010/main" val="3611427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D0D0D"/>
                </a:solidFill>
                <a:effectLst/>
                <a:latin typeface="Times New Roman" panose="02020603050405020304" pitchFamily="18" charset="0"/>
              </a:rPr>
              <a:t>From the students' perspective, RM teachers rarely bring humor to the classroom and rarely have intimate conversations with students. Instead, they are recognized by students for their attention to students' opinions and their efforts to create opportunities for students to express their individual opinions.</a:t>
            </a:r>
            <a:endParaRPr lang="en-US" sz="105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rgbClr val="0D0D0D"/>
                </a:solidFill>
                <a:effectLst/>
                <a:latin typeface="Times New Roman" panose="02020603050405020304" pitchFamily="18" charset="0"/>
                <a:ea typeface="+mn-ea"/>
                <a:cs typeface="+mn-cs"/>
              </a:rPr>
              <a:t>-</a:t>
            </a:r>
            <a:r>
              <a:rPr lang="en-US" sz="1200" b="0" i="0" u="none" strike="noStrike" dirty="0">
                <a:solidFill>
                  <a:srgbClr val="0D0D0D"/>
                </a:solidFill>
                <a:effectLst/>
                <a:latin typeface="Times New Roman" panose="02020603050405020304" pitchFamily="18" charset="0"/>
              </a:rPr>
              <a:t>These strategies are widely used and this result is easily predictable as these activities are specifically designed for research subjects.</a:t>
            </a:r>
            <a:endParaRPr lang="en-US" sz="1200" b="0" i="0" u="none" strike="noStrike" kern="1200" dirty="0">
              <a:solidFill>
                <a:srgbClr val="0D0D0D"/>
              </a:solidFill>
              <a:effectLst/>
              <a:latin typeface="Times New Roman" panose="02020603050405020304" pitchFamily="18"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26903F4D-9F41-4DAF-ACB0-C545C1B6E91A}" type="slidenum">
              <a:rPr lang="en-US" smtClean="0"/>
              <a:t>22</a:t>
            </a:fld>
            <a:endParaRPr lang="en-US"/>
          </a:p>
        </p:txBody>
      </p:sp>
    </p:spTree>
    <p:extLst>
      <p:ext uri="{BB962C8B-B14F-4D97-AF65-F5344CB8AC3E}">
        <p14:creationId xmlns:p14="http://schemas.microsoft.com/office/powerpoint/2010/main" val="439191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D0D0D"/>
                </a:solidFill>
                <a:effectLst/>
                <a:latin typeface="Times New Roman" panose="02020603050405020304" pitchFamily="18" charset="0"/>
              </a:rPr>
              <a:t>The second research question focused on student engagement in the research methodology course.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From the charts it can be seen that </a:t>
            </a:r>
            <a:r>
              <a:rPr lang="en-US" sz="1200" dirty="0">
                <a:solidFill>
                  <a:schemeClr val="tx1">
                    <a:lumMod val="75000"/>
                    <a:lumOff val="25000"/>
                  </a:schemeClr>
                </a:solidFill>
                <a:latin typeface="Arial" panose="020B0604020202020204" pitchFamily="34" charset="0"/>
                <a:cs typeface="Arial" panose="020B0604020202020204" pitchFamily="34" charset="0"/>
              </a:rPr>
              <a:t>The participating students were </a:t>
            </a:r>
            <a:r>
              <a:rPr lang="en-US" sz="1200" i="1" dirty="0">
                <a:solidFill>
                  <a:srgbClr val="C00000"/>
                </a:solidFill>
                <a:latin typeface="Arial" panose="020B0604020202020204" pitchFamily="34" charset="0"/>
                <a:cs typeface="Arial" panose="020B0604020202020204" pitchFamily="34" charset="0"/>
              </a:rPr>
              <a:t>above moderately engaged </a:t>
            </a:r>
            <a:r>
              <a:rPr lang="en-US" sz="1200" dirty="0">
                <a:solidFill>
                  <a:schemeClr val="tx1">
                    <a:lumMod val="75000"/>
                    <a:lumOff val="25000"/>
                  </a:schemeClr>
                </a:solidFill>
                <a:latin typeface="Arial" panose="020B0604020202020204" pitchFamily="34" charset="0"/>
                <a:cs typeface="Arial" panose="020B0604020202020204" pitchFamily="34" charset="0"/>
              </a:rPr>
              <a:t>across </a:t>
            </a:r>
            <a:r>
              <a:rPr lang="en-US" sz="1200" i="1" dirty="0">
                <a:solidFill>
                  <a:srgbClr val="C00000"/>
                </a:solidFill>
                <a:latin typeface="Arial" panose="020B0604020202020204" pitchFamily="34" charset="0"/>
                <a:cs typeface="Arial" panose="020B0604020202020204" pitchFamily="34" charset="0"/>
              </a:rPr>
              <a:t>all the three dimensions of engagement</a:t>
            </a:r>
          </a:p>
          <a:p>
            <a:endParaRPr lang="en-US" dirty="0"/>
          </a:p>
        </p:txBody>
      </p:sp>
      <p:sp>
        <p:nvSpPr>
          <p:cNvPr id="4" name="Slide Number Placeholder 3"/>
          <p:cNvSpPr>
            <a:spLocks noGrp="1"/>
          </p:cNvSpPr>
          <p:nvPr>
            <p:ph type="sldNum" sz="quarter" idx="5"/>
          </p:nvPr>
        </p:nvSpPr>
        <p:spPr/>
        <p:txBody>
          <a:bodyPr/>
          <a:lstStyle/>
          <a:p>
            <a:fld id="{26903F4D-9F41-4DAF-ACB0-C545C1B6E91A}" type="slidenum">
              <a:rPr lang="en-US" smtClean="0"/>
              <a:t>23</a:t>
            </a:fld>
            <a:endParaRPr lang="en-US"/>
          </a:p>
        </p:txBody>
      </p:sp>
    </p:spTree>
    <p:extLst>
      <p:ext uri="{BB962C8B-B14F-4D97-AF65-F5344CB8AC3E}">
        <p14:creationId xmlns:p14="http://schemas.microsoft.com/office/powerpoint/2010/main" val="3635356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30163"/>
                </a:solidFill>
                <a:latin typeface="Open Sans Light Bold"/>
                <a:ea typeface="Open Sans Light Bold"/>
                <a:cs typeface="Open Sans Light Bold"/>
                <a:sym typeface="Open Sans Light Bold"/>
              </a:rPr>
              <a:t>A noticeable point is that: Most students felt comfortable in the learning environment and interacted easily with others, but a significant portion (35%) were not interested in the subject and felt afraid of the theory while more than a third (35.5%) reported being neutral.</a:t>
            </a:r>
          </a:p>
          <a:p>
            <a:endParaRPr lang="en-US" dirty="0"/>
          </a:p>
        </p:txBody>
      </p:sp>
      <p:sp>
        <p:nvSpPr>
          <p:cNvPr id="4" name="Slide Number Placeholder 3"/>
          <p:cNvSpPr>
            <a:spLocks noGrp="1"/>
          </p:cNvSpPr>
          <p:nvPr>
            <p:ph type="sldNum" sz="quarter" idx="5"/>
          </p:nvPr>
        </p:nvSpPr>
        <p:spPr/>
        <p:txBody>
          <a:bodyPr/>
          <a:lstStyle/>
          <a:p>
            <a:fld id="{26903F4D-9F41-4DAF-ACB0-C545C1B6E91A}" type="slidenum">
              <a:rPr lang="en-US" smtClean="0"/>
              <a:t>24</a:t>
            </a:fld>
            <a:endParaRPr lang="en-US"/>
          </a:p>
        </p:txBody>
      </p:sp>
    </p:spTree>
    <p:extLst>
      <p:ext uri="{BB962C8B-B14F-4D97-AF65-F5344CB8AC3E}">
        <p14:creationId xmlns:p14="http://schemas.microsoft.com/office/powerpoint/2010/main" val="1483962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lgn="just" rtl="0">
              <a:spcBef>
                <a:spcPts val="0"/>
              </a:spcBef>
              <a:spcAft>
                <a:spcPts val="0"/>
              </a:spcAft>
            </a:pPr>
            <a:r>
              <a:rPr lang="en-US" sz="1200" b="0" i="0" u="none" strike="noStrike" dirty="0">
                <a:solidFill>
                  <a:srgbClr val="0D0D0D"/>
                </a:solidFill>
                <a:effectLst/>
                <a:latin typeface="Times New Roman" panose="02020603050405020304" pitchFamily="18" charset="0"/>
              </a:rPr>
              <a:t>It might be beneficial to explore ways to make the course more engaging and approachable for these students. </a:t>
            </a:r>
          </a:p>
          <a:p>
            <a:pPr indent="457200" algn="just" rtl="0">
              <a:spcBef>
                <a:spcPts val="0"/>
              </a:spcBef>
              <a:spcAft>
                <a:spcPts val="0"/>
              </a:spcAft>
            </a:pPr>
            <a:r>
              <a:rPr lang="en-US" sz="1200" b="0" i="0" u="none" strike="noStrike" dirty="0">
                <a:solidFill>
                  <a:srgbClr val="0D0D0D"/>
                </a:solidFill>
                <a:effectLst/>
                <a:latin typeface="Times New Roman" panose="02020603050405020304" pitchFamily="18" charset="0"/>
              </a:rPr>
              <a:t>This result also supports previous studies which suggested students often approach research methods courses with feelings of stress and anxiety, despite limited understanding of the subject matter</a:t>
            </a:r>
            <a:endParaRPr lang="en-US" sz="105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6903F4D-9F41-4DAF-ACB0-C545C1B6E91A}" type="slidenum">
              <a:rPr lang="en-US" smtClean="0"/>
              <a:t>25</a:t>
            </a:fld>
            <a:endParaRPr lang="en-US"/>
          </a:p>
        </p:txBody>
      </p:sp>
    </p:spTree>
    <p:extLst>
      <p:ext uri="{BB962C8B-B14F-4D97-AF65-F5344CB8AC3E}">
        <p14:creationId xmlns:p14="http://schemas.microsoft.com/office/powerpoint/2010/main" val="3871420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lgn="just" rtl="0">
              <a:spcBef>
                <a:spcPts val="0"/>
              </a:spcBef>
              <a:spcAft>
                <a:spcPts val="0"/>
              </a:spcAft>
            </a:pPr>
            <a:r>
              <a:rPr lang="en-US" sz="1200" b="0" i="0" u="none" strike="noStrike" dirty="0">
                <a:solidFill>
                  <a:srgbClr val="0D0D0D"/>
                </a:solidFill>
                <a:effectLst/>
                <a:latin typeface="Times New Roman" panose="02020603050405020304" pitchFamily="18" charset="0"/>
              </a:rPr>
              <a:t>The findings revealed no strong correlations between teachers' use of motivational strategies and student engagement in research methodology courses. However, moderate correlations were found between specific strategies and different aspects of student engagement and interest in the subject. For example: </a:t>
            </a:r>
            <a:r>
              <a:rPr lang="vi-VN" sz="1800" dirty="0">
                <a:solidFill>
                  <a:srgbClr val="0D0D0D"/>
                </a:solidFill>
                <a:effectLst/>
                <a:highlight>
                  <a:srgbClr val="FFFFFF"/>
                </a:highlight>
                <a:latin typeface="Times New Roman" panose="02020603050405020304" pitchFamily="18" charset="0"/>
                <a:ea typeface="Times New Roman" panose="02020603050405020304" pitchFamily="18" charset="0"/>
              </a:rPr>
              <a:t>Students’ interest in the subject was positively correlated with teacher humor, as students were no longer afraid of the subject's theories and were more attentive to lectures and discussion activities.</a:t>
            </a:r>
            <a:endParaRPr lang="en-US" sz="1800" dirty="0">
              <a:solidFill>
                <a:srgbClr val="0D0D0D"/>
              </a:solidFill>
              <a:effectLst/>
              <a:highlight>
                <a:srgbClr val="FFFFFF"/>
              </a:highlight>
              <a:latin typeface="Times New Roman" panose="02020603050405020304" pitchFamily="18" charset="0"/>
              <a:ea typeface="Times New Roman" panose="02020603050405020304" pitchFamily="18" charset="0"/>
            </a:endParaRPr>
          </a:p>
          <a:p>
            <a:pPr indent="457200" algn="just" rtl="0">
              <a:spcBef>
                <a:spcPts val="0"/>
              </a:spcBef>
              <a:spcAft>
                <a:spcPts val="0"/>
              </a:spcAft>
            </a:pPr>
            <a:r>
              <a:rPr lang="en-US" sz="1800" b="0" dirty="0">
                <a:solidFill>
                  <a:srgbClr val="0D0D0D"/>
                </a:solidFill>
                <a:effectLst/>
                <a:highlight>
                  <a:srgbClr val="FFFFFF"/>
                </a:highlight>
                <a:latin typeface="Times New Roman" panose="02020603050405020304" pitchFamily="18" charset="0"/>
              </a:rPr>
              <a:t>Or phase 4</a:t>
            </a:r>
            <a:endParaRPr lang="en-US" b="0" dirty="0">
              <a:effectLst/>
            </a:endParaRPr>
          </a:p>
          <a:p>
            <a:br>
              <a:rPr lang="en-US" dirty="0"/>
            </a:br>
            <a:r>
              <a:rPr lang="en-US" dirty="0"/>
              <a:t>It is also notable that: not all motivational …</a:t>
            </a:r>
            <a:endParaRPr lang="en-US" sz="105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6903F4D-9F41-4DAF-ACB0-C545C1B6E91A}" type="slidenum">
              <a:rPr lang="en-US" smtClean="0"/>
              <a:t>26</a:t>
            </a:fld>
            <a:endParaRPr lang="en-US"/>
          </a:p>
        </p:txBody>
      </p:sp>
    </p:spTree>
    <p:extLst>
      <p:ext uri="{BB962C8B-B14F-4D97-AF65-F5344CB8AC3E}">
        <p14:creationId xmlns:p14="http://schemas.microsoft.com/office/powerpoint/2010/main" val="3205099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research on motivational strategies and student engagement in research methodology courses holds significant implications</a:t>
            </a:r>
          </a:p>
          <a:p>
            <a:endParaRPr lang="en-US" dirty="0"/>
          </a:p>
        </p:txBody>
      </p:sp>
      <p:sp>
        <p:nvSpPr>
          <p:cNvPr id="4" name="Slide Number Placeholder 3"/>
          <p:cNvSpPr>
            <a:spLocks noGrp="1"/>
          </p:cNvSpPr>
          <p:nvPr>
            <p:ph type="sldNum" sz="quarter" idx="5"/>
          </p:nvPr>
        </p:nvSpPr>
        <p:spPr/>
        <p:txBody>
          <a:bodyPr/>
          <a:lstStyle/>
          <a:p>
            <a:fld id="{26903F4D-9F41-4DAF-ACB0-C545C1B6E91A}" type="slidenum">
              <a:rPr lang="en-US" smtClean="0"/>
              <a:t>27</a:t>
            </a:fld>
            <a:endParaRPr lang="en-US"/>
          </a:p>
        </p:txBody>
      </p:sp>
    </p:spTree>
    <p:extLst>
      <p:ext uri="{BB962C8B-B14F-4D97-AF65-F5344CB8AC3E}">
        <p14:creationId xmlns:p14="http://schemas.microsoft.com/office/powerpoint/2010/main" val="1165846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800" b="0" i="0" u="none" strike="noStrike" dirty="0">
                <a:solidFill>
                  <a:srgbClr val="000000"/>
                </a:solidFill>
                <a:effectLst/>
                <a:latin typeface="Times New Roman" panose="02020603050405020304" pitchFamily="18" charset="0"/>
              </a:rPr>
              <a:t>Imagine trying to navigate a complex maze without a map. That's how many students feel when they first encounter the Research Methodology course. It’s obvious that </a:t>
            </a:r>
            <a:r>
              <a:rPr lang="en-US" sz="1800" b="0" i="0" u="none" strike="noStrike" dirty="0" err="1">
                <a:solidFill>
                  <a:srgbClr val="000000"/>
                </a:solidFill>
                <a:effectLst/>
                <a:latin typeface="Times New Roman" panose="02020603050405020304" pitchFamily="18" charset="0"/>
              </a:rPr>
              <a:t>rếarch</a:t>
            </a:r>
            <a:r>
              <a:rPr lang="en-US" sz="1800" b="0" i="0" u="none" strike="noStrike" dirty="0">
                <a:solidFill>
                  <a:srgbClr val="000000"/>
                </a:solidFill>
                <a:effectLst/>
                <a:latin typeface="Times New Roman" panose="02020603050405020304" pitchFamily="18" charset="0"/>
              </a:rPr>
              <a:t> skills are a </a:t>
            </a:r>
            <a:r>
              <a:rPr lang="en-US" sz="1800" b="0" i="0" u="none" strike="noStrike" dirty="0" err="1">
                <a:solidFill>
                  <a:srgbClr val="000000"/>
                </a:solidFill>
                <a:effectLst/>
                <a:latin typeface="Times New Roman" panose="02020603050405020304" pitchFamily="18" charset="0"/>
              </a:rPr>
              <a:t>vavuable</a:t>
            </a:r>
            <a:r>
              <a:rPr lang="en-US" sz="1800" b="0" i="0" u="none" strike="noStrike" dirty="0">
                <a:solidFill>
                  <a:srgbClr val="000000"/>
                </a:solidFill>
                <a:effectLst/>
                <a:latin typeface="Times New Roman" panose="02020603050405020304" pitchFamily="18" charset="0"/>
              </a:rPr>
              <a:t> asset for </a:t>
            </a:r>
            <a:r>
              <a:rPr lang="en-US" sz="1800" b="0" i="0" u="none" strike="noStrike" dirty="0" err="1">
                <a:solidFill>
                  <a:srgbClr val="000000"/>
                </a:solidFill>
                <a:effectLst/>
                <a:latin typeface="Times New Roman" panose="02020603050405020304" pitchFamily="18" charset="0"/>
              </a:rPr>
              <a:t>sts</a:t>
            </a:r>
            <a:r>
              <a:rPr lang="en-US" sz="1800" b="0" i="0" u="none" strike="noStrike" dirty="0">
                <a:solidFill>
                  <a:srgbClr val="000000"/>
                </a:solidFill>
                <a:effectLst/>
                <a:latin typeface="Times New Roman" panose="02020603050405020304" pitchFamily="18" charset="0"/>
              </a:rPr>
              <a:t>. </a:t>
            </a:r>
            <a:r>
              <a:rPr lang="en-US" sz="1800" b="0" i="0" u="none" strike="noStrike" dirty="0" err="1">
                <a:solidFill>
                  <a:srgbClr val="000000"/>
                </a:solidFill>
                <a:effectLst/>
                <a:latin typeface="Times New Roman" panose="02020603050405020304" pitchFamily="18" charset="0"/>
              </a:rPr>
              <a:t>Hever</a:t>
            </a:r>
            <a:r>
              <a:rPr lang="en-US" sz="1800" b="0" i="0" u="none" strike="noStrike" dirty="0">
                <a:solidFill>
                  <a:srgbClr val="000000"/>
                </a:solidFill>
                <a:effectLst/>
                <a:latin typeface="Times New Roman" panose="02020603050405020304" pitchFamily="18" charset="0"/>
              </a:rPr>
              <a:t>, the complexity of the concepts and methods can lead to disinterest and decreased engagement</a:t>
            </a:r>
            <a:br>
              <a:rPr lang="en-US" b="0" dirty="0">
                <a:effectLst/>
              </a:rPr>
            </a:br>
            <a:r>
              <a:rPr lang="en-US" sz="1800" b="0" i="0" u="none" strike="noStrike" dirty="0">
                <a:solidFill>
                  <a:srgbClr val="000000"/>
                </a:solidFill>
                <a:effectLst/>
                <a:latin typeface="Times New Roman" panose="02020603050405020304" pitchFamily="18" charset="0"/>
              </a:rPr>
              <a:t>To make this course more exciting and relevant, teachers need to employ powerful motivational strategies. But are they actually doing it? And are these strategies making a difference in how students engage with the material?</a:t>
            </a:r>
          </a:p>
          <a:p>
            <a:pPr rtl="0">
              <a:spcBef>
                <a:spcPts val="1200"/>
              </a:spcBef>
              <a:spcAft>
                <a:spcPts val="1200"/>
              </a:spcAft>
            </a:pPr>
            <a:endParaRPr lang="en-US" b="0" dirty="0">
              <a:effectLst/>
            </a:endParaRPr>
          </a:p>
          <a:p>
            <a:pPr rtl="0">
              <a:spcBef>
                <a:spcPts val="1200"/>
              </a:spcBef>
              <a:spcAft>
                <a:spcPts val="1200"/>
              </a:spcAft>
            </a:pPr>
            <a:r>
              <a:rPr lang="en-US" sz="1800" b="0" i="0" u="none" strike="noStrike" dirty="0">
                <a:solidFill>
                  <a:srgbClr val="000000"/>
                </a:solidFill>
                <a:effectLst/>
                <a:latin typeface="Times New Roman" panose="02020603050405020304" pitchFamily="18" charset="0"/>
              </a:rPr>
              <a:t>(aim)That's what my research is all about. I wanted to know what students think about the RM course, what they think about the motivational strategies their teachers use and how these strategies affect their interest and participation in the Research </a:t>
            </a:r>
            <a:r>
              <a:rPr lang="en-US" sz="1800" b="0" i="0" u="none" strike="noStrike" dirty="0" err="1">
                <a:solidFill>
                  <a:srgbClr val="000000"/>
                </a:solidFill>
                <a:effectLst/>
                <a:latin typeface="Times New Roman" panose="02020603050405020304" pitchFamily="18" charset="0"/>
              </a:rPr>
              <a:t>Methoudology</a:t>
            </a:r>
            <a:r>
              <a:rPr lang="en-US" sz="1800" b="0" i="0" u="none" strike="noStrike" dirty="0">
                <a:solidFill>
                  <a:srgbClr val="000000"/>
                </a:solidFill>
                <a:effectLst/>
                <a:latin typeface="Times New Roman" panose="02020603050405020304" pitchFamily="18" charset="0"/>
              </a:rPr>
              <a:t> course.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26903F4D-9F41-4DAF-ACB0-C545C1B6E91A}" type="slidenum">
              <a:rPr lang="en-US" smtClean="0"/>
              <a:t>3</a:t>
            </a:fld>
            <a:endParaRPr lang="en-US"/>
          </a:p>
        </p:txBody>
      </p:sp>
    </p:spTree>
    <p:extLst>
      <p:ext uri="{BB962C8B-B14F-4D97-AF65-F5344CB8AC3E}">
        <p14:creationId xmlns:p14="http://schemas.microsoft.com/office/powerpoint/2010/main" val="569597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Times New Roman" panose="02020603050405020304" pitchFamily="18" charset="0"/>
              </a:rPr>
              <a:t>That's what my research is all about. I wanted to know what students think about the RM course, what they think about the motivational strategies their teachers use and how these strategies affect their interest and participation in the Research Methodology course.</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26903F4D-9F41-4DAF-ACB0-C545C1B6E91A}" type="slidenum">
              <a:rPr lang="en-US" smtClean="0"/>
              <a:t>4</a:t>
            </a:fld>
            <a:endParaRPr lang="en-US"/>
          </a:p>
        </p:txBody>
      </p:sp>
    </p:spTree>
    <p:extLst>
      <p:ext uri="{BB962C8B-B14F-4D97-AF65-F5344CB8AC3E}">
        <p14:creationId xmlns:p14="http://schemas.microsoft.com/office/powerpoint/2010/main" val="1931252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800" b="0" i="0" u="none" strike="noStrike" dirty="0">
                <a:solidFill>
                  <a:srgbClr val="000000"/>
                </a:solidFill>
                <a:effectLst/>
                <a:latin typeface="Times New Roman" panose="02020603050405020304" pitchFamily="18" charset="0"/>
              </a:rPr>
              <a:t>To address the aforementioned questions, this study will explore three primary research questions: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26903F4D-9F41-4DAF-ACB0-C545C1B6E91A}" type="slidenum">
              <a:rPr lang="en-US" smtClean="0"/>
              <a:t>5</a:t>
            </a:fld>
            <a:endParaRPr lang="en-US"/>
          </a:p>
        </p:txBody>
      </p:sp>
    </p:spTree>
    <p:extLst>
      <p:ext uri="{BB962C8B-B14F-4D97-AF65-F5344CB8AC3E}">
        <p14:creationId xmlns:p14="http://schemas.microsoft.com/office/powerpoint/2010/main" val="1138161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200" b="0" i="0" u="none" strike="noStrike" dirty="0">
                <a:solidFill>
                  <a:srgbClr val="000000"/>
                </a:solidFill>
                <a:effectLst/>
                <a:latin typeface="Times New Roman" panose="02020603050405020304" pitchFamily="18" charset="0"/>
              </a:rPr>
              <a:t>The subject of this study is limited to third-year English-majored students of the University of Languages and International Studies – Vietnam National University in Hanoi in the school year 2023-2024. They are people who enrolled in RM course in the 2nd semester.</a:t>
            </a:r>
          </a:p>
          <a:p>
            <a:pPr rtl="0">
              <a:spcBef>
                <a:spcPts val="1200"/>
              </a:spcBef>
              <a:spcAft>
                <a:spcPts val="1200"/>
              </a:spcAft>
            </a:pPr>
            <a:endParaRPr lang="en-US" b="0" dirty="0">
              <a:effectLst/>
            </a:endParaRPr>
          </a:p>
          <a:p>
            <a:pPr rtl="0">
              <a:spcBef>
                <a:spcPts val="1200"/>
              </a:spcBef>
              <a:spcAft>
                <a:spcPts val="1200"/>
              </a:spcAft>
            </a:pPr>
            <a:r>
              <a:rPr lang="en-US" sz="1200" b="0" i="0" u="none" strike="noStrike" dirty="0">
                <a:solidFill>
                  <a:srgbClr val="000000"/>
                </a:solidFill>
                <a:effectLst/>
                <a:latin typeface="Times New Roman" panose="02020603050405020304" pitchFamily="18" charset="0"/>
              </a:rPr>
              <a:t>The research solely focuses on …</a:t>
            </a:r>
          </a:p>
          <a:p>
            <a:pPr rtl="0">
              <a:spcBef>
                <a:spcPts val="1200"/>
              </a:spcBef>
              <a:spcAft>
                <a:spcPts val="1200"/>
              </a:spcAft>
            </a:pPr>
            <a:endParaRPr lang="en-US" b="0" dirty="0">
              <a:effectLst/>
            </a:endParaRPr>
          </a:p>
          <a:p>
            <a:pPr rtl="0">
              <a:spcBef>
                <a:spcPts val="1200"/>
              </a:spcBef>
              <a:spcAft>
                <a:spcPts val="1200"/>
              </a:spcAft>
            </a:pPr>
            <a:r>
              <a:rPr lang="en-US" sz="1200" b="0" i="0" u="none" strike="noStrike" dirty="0">
                <a:solidFill>
                  <a:srgbClr val="000000"/>
                </a:solidFill>
                <a:effectLst/>
                <a:latin typeface="Times New Roman" panose="02020603050405020304" pitchFamily="18" charset="0"/>
              </a:rPr>
              <a:t>The literature review for the study includes articles related to …</a:t>
            </a:r>
            <a:endParaRPr lang="en-US" b="0" dirty="0">
              <a:effectLst/>
            </a:endParaRP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26903F4D-9F41-4DAF-ACB0-C545C1B6E91A}" type="slidenum">
              <a:rPr lang="en-US" smtClean="0"/>
              <a:t>6</a:t>
            </a:fld>
            <a:endParaRPr lang="en-US"/>
          </a:p>
        </p:txBody>
      </p:sp>
    </p:spTree>
    <p:extLst>
      <p:ext uri="{BB962C8B-B14F-4D97-AF65-F5344CB8AC3E}">
        <p14:creationId xmlns:p14="http://schemas.microsoft.com/office/powerpoint/2010/main" val="549567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Times New Roman" panose="02020603050405020304" pitchFamily="18" charset="0"/>
              </a:rPr>
              <a:t>The next section will systematically review the literature on…</a:t>
            </a:r>
            <a:endParaRPr lang="en-US" dirty="0"/>
          </a:p>
        </p:txBody>
      </p:sp>
      <p:sp>
        <p:nvSpPr>
          <p:cNvPr id="4" name="Slide Number Placeholder 3"/>
          <p:cNvSpPr>
            <a:spLocks noGrp="1"/>
          </p:cNvSpPr>
          <p:nvPr>
            <p:ph type="sldNum" sz="quarter" idx="5"/>
          </p:nvPr>
        </p:nvSpPr>
        <p:spPr/>
        <p:txBody>
          <a:bodyPr/>
          <a:lstStyle/>
          <a:p>
            <a:fld id="{26903F4D-9F41-4DAF-ACB0-C545C1B6E91A}" type="slidenum">
              <a:rPr lang="en-US" smtClean="0"/>
              <a:t>7</a:t>
            </a:fld>
            <a:endParaRPr lang="en-US"/>
          </a:p>
        </p:txBody>
      </p:sp>
    </p:spTree>
    <p:extLst>
      <p:ext uri="{BB962C8B-B14F-4D97-AF65-F5344CB8AC3E}">
        <p14:creationId xmlns:p14="http://schemas.microsoft.com/office/powerpoint/2010/main" val="2894958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Times New Roman" panose="02020603050405020304" pitchFamily="18" charset="0"/>
              </a:rPr>
              <a:t>First, let's talk about motivation, and specifically, motivation in learning. Many previous scholars have provided definitions for the concept of motivation. For example:</a:t>
            </a:r>
            <a:endParaRPr lang="en-US" b="0" dirty="0">
              <a:effectLst/>
            </a:endParaRPr>
          </a:p>
          <a:p>
            <a:pPr rtl="0">
              <a:spcBef>
                <a:spcPts val="0"/>
              </a:spcBef>
              <a:spcAft>
                <a:spcPts val="0"/>
              </a:spcAft>
            </a:pPr>
            <a:r>
              <a:rPr lang="en-US" sz="1800" b="0" i="0" u="none" strike="noStrike" dirty="0" err="1">
                <a:solidFill>
                  <a:srgbClr val="000000"/>
                </a:solidFill>
                <a:effectLst/>
                <a:latin typeface="Times New Roman" panose="02020603050405020304" pitchFamily="18" charset="0"/>
              </a:rPr>
              <a:t>Guay</a:t>
            </a:r>
            <a:r>
              <a:rPr lang="en-US" sz="1800" b="0" i="0" u="none" strike="noStrike" dirty="0">
                <a:solidFill>
                  <a:srgbClr val="000000"/>
                </a:solidFill>
                <a:effectLst/>
                <a:latin typeface="Times New Roman" panose="02020603050405020304" pitchFamily="18" charset="0"/>
              </a:rPr>
              <a:t> defined motivation as: …</a:t>
            </a:r>
            <a:endParaRPr lang="en-US" b="0" dirty="0">
              <a:effectLst/>
            </a:endParaRPr>
          </a:p>
          <a:p>
            <a:pPr rtl="0">
              <a:spcBef>
                <a:spcPts val="0"/>
              </a:spcBef>
              <a:spcAft>
                <a:spcPts val="0"/>
              </a:spcAft>
            </a:pPr>
            <a:r>
              <a:rPr lang="en-US" sz="1800" b="0" i="0" u="none" strike="noStrike" dirty="0">
                <a:solidFill>
                  <a:srgbClr val="000000"/>
                </a:solidFill>
                <a:effectLst/>
                <a:latin typeface="Times New Roman" panose="02020603050405020304" pitchFamily="18" charset="0"/>
              </a:rPr>
              <a:t>Agreeing with that view, </a:t>
            </a:r>
            <a:r>
              <a:rPr lang="en-US" sz="1800" b="0" i="0" u="none" strike="noStrike" dirty="0" err="1">
                <a:solidFill>
                  <a:srgbClr val="000000"/>
                </a:solidFill>
                <a:effectLst/>
                <a:latin typeface="Times New Roman" panose="02020603050405020304" pitchFamily="18" charset="0"/>
              </a:rPr>
              <a:t>Dornyei</a:t>
            </a:r>
            <a:r>
              <a:rPr lang="en-US" sz="1800" b="0" i="0" u="none" strike="noStrike" dirty="0">
                <a:solidFill>
                  <a:srgbClr val="000000"/>
                </a:solidFill>
                <a:effectLst/>
                <a:latin typeface="Times New Roman" panose="02020603050405020304" pitchFamily="18" charset="0"/>
              </a:rPr>
              <a:t> said that: ….</a:t>
            </a:r>
            <a:endParaRPr lang="en-US" b="0" dirty="0">
              <a:effectLst/>
            </a:endParaRPr>
          </a:p>
          <a:p>
            <a:pPr rtl="0">
              <a:spcBef>
                <a:spcPts val="0"/>
              </a:spcBef>
              <a:spcAft>
                <a:spcPts val="0"/>
              </a:spcAft>
            </a:pPr>
            <a:r>
              <a:rPr lang="en-US" sz="1800" b="0" i="0" u="none" strike="noStrike" dirty="0">
                <a:solidFill>
                  <a:srgbClr val="000000"/>
                </a:solidFill>
                <a:effectLst/>
                <a:latin typeface="Times New Roman" panose="02020603050405020304" pitchFamily="18" charset="0"/>
              </a:rPr>
              <a:t>As we can see, motivation has been defined in many different ways. Therefore, I would like to summarize that: </a:t>
            </a:r>
            <a:endParaRPr lang="en-US" b="0" dirty="0">
              <a:effectLst/>
            </a:endParaRPr>
          </a:p>
          <a:p>
            <a:pPr rtl="0">
              <a:spcBef>
                <a:spcPts val="0"/>
              </a:spcBef>
              <a:spcAft>
                <a:spcPts val="0"/>
              </a:spcAft>
            </a:pPr>
            <a:r>
              <a:rPr lang="en-US" sz="1800" b="0" i="0" u="none" strike="noStrike" dirty="0">
                <a:solidFill>
                  <a:srgbClr val="000000"/>
                </a:solidFill>
                <a:effectLst/>
                <a:latin typeface="Times New Roman" panose="02020603050405020304" pitchFamily="18" charset="0"/>
              </a:rPr>
              <a:t>Motivation is... </a:t>
            </a:r>
            <a:endParaRPr lang="en-US" b="0" dirty="0">
              <a:effectLst/>
            </a:endParaRPr>
          </a:p>
          <a:p>
            <a:pPr rtl="0">
              <a:spcBef>
                <a:spcPts val="0"/>
              </a:spcBef>
              <a:spcAft>
                <a:spcPts val="0"/>
              </a:spcAft>
            </a:pPr>
            <a:r>
              <a:rPr lang="en-US" sz="1800" b="0" i="0" u="none" strike="noStrike" dirty="0">
                <a:solidFill>
                  <a:srgbClr val="000000"/>
                </a:solidFill>
                <a:effectLst/>
                <a:latin typeface="Times New Roman" panose="02020603050405020304" pitchFamily="18" charset="0"/>
              </a:rPr>
              <a:t>When applied to learning, Motivation is…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26903F4D-9F41-4DAF-ACB0-C545C1B6E91A}" type="slidenum">
              <a:rPr lang="en-US" smtClean="0"/>
              <a:t>8</a:t>
            </a:fld>
            <a:endParaRPr lang="en-US"/>
          </a:p>
        </p:txBody>
      </p:sp>
    </p:spTree>
    <p:extLst>
      <p:ext uri="{BB962C8B-B14F-4D97-AF65-F5344CB8AC3E}">
        <p14:creationId xmlns:p14="http://schemas.microsoft.com/office/powerpoint/2010/main" val="2352433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D0D0D"/>
                </a:solidFill>
                <a:effectLst/>
                <a:latin typeface="Times New Roman" panose="02020603050405020304" pitchFamily="18" charset="0"/>
              </a:rPr>
              <a:t>Next, we will discuss </a:t>
            </a:r>
            <a:r>
              <a:rPr lang="en-US" sz="1800" b="0" i="0" u="none" strike="noStrike" dirty="0" err="1">
                <a:solidFill>
                  <a:srgbClr val="0D0D0D"/>
                </a:solidFill>
                <a:effectLst/>
                <a:latin typeface="Times New Roman" panose="02020603050405020304" pitchFamily="18" charset="0"/>
              </a:rPr>
              <a:t>MSs.</a:t>
            </a:r>
            <a:r>
              <a:rPr lang="en-US" sz="1800" b="0" i="0" u="none" strike="noStrike" dirty="0">
                <a:solidFill>
                  <a:srgbClr val="0D0D0D"/>
                </a:solidFill>
                <a:effectLst/>
                <a:latin typeface="Times New Roman" panose="02020603050405020304" pitchFamily="18" charset="0"/>
              </a:rPr>
              <a:t> </a:t>
            </a:r>
            <a:endParaRPr lang="en-US" b="0" dirty="0">
              <a:effectLst/>
            </a:endParaRPr>
          </a:p>
          <a:p>
            <a:pPr rtl="0">
              <a:spcBef>
                <a:spcPts val="0"/>
              </a:spcBef>
              <a:spcAft>
                <a:spcPts val="0"/>
              </a:spcAft>
            </a:pPr>
            <a:r>
              <a:rPr lang="en-US" sz="1800" b="0" i="0" u="none" strike="noStrike" dirty="0">
                <a:solidFill>
                  <a:srgbClr val="0D0D0D"/>
                </a:solidFill>
                <a:effectLst/>
                <a:latin typeface="Times New Roman" panose="02020603050405020304" pitchFamily="18" charset="0"/>
              </a:rPr>
              <a:t>In 2001, </a:t>
            </a:r>
            <a:r>
              <a:rPr lang="en-US" sz="1800" b="0" i="0" u="none" strike="noStrike" dirty="0" err="1">
                <a:solidFill>
                  <a:srgbClr val="0D0D0D"/>
                </a:solidFill>
                <a:effectLst/>
                <a:latin typeface="Times New Roman" panose="02020603050405020304" pitchFamily="18" charset="0"/>
              </a:rPr>
              <a:t>Dornyei</a:t>
            </a:r>
            <a:r>
              <a:rPr lang="en-US" sz="1800" b="0" i="0" u="none" strike="noStrike" dirty="0">
                <a:solidFill>
                  <a:srgbClr val="0D0D0D"/>
                </a:solidFill>
                <a:effectLst/>
                <a:latin typeface="Times New Roman" panose="02020603050405020304" pitchFamily="18" charset="0"/>
              </a:rPr>
              <a:t> defined motivational strategies as: ... </a:t>
            </a:r>
            <a:endParaRPr lang="en-US" b="0" dirty="0">
              <a:effectLst/>
            </a:endParaRPr>
          </a:p>
          <a:p>
            <a:pPr rtl="0">
              <a:spcBef>
                <a:spcPts val="0"/>
              </a:spcBef>
              <a:spcAft>
                <a:spcPts val="0"/>
              </a:spcAft>
            </a:pPr>
            <a:r>
              <a:rPr lang="en-US" sz="1800" b="0" i="0" u="none" strike="noStrike" dirty="0">
                <a:solidFill>
                  <a:srgbClr val="0D0D0D"/>
                </a:solidFill>
                <a:effectLst/>
                <a:latin typeface="Times New Roman" panose="02020603050405020304" pitchFamily="18" charset="0"/>
              </a:rPr>
              <a:t>Seven years later, in a study he conducted with a colleague, motivational strategies were defined in two ways: ... </a:t>
            </a:r>
            <a:endParaRPr lang="en-US" b="0" dirty="0">
              <a:effectLst/>
            </a:endParaRPr>
          </a:p>
          <a:p>
            <a:pPr algn="just" rtl="0">
              <a:spcBef>
                <a:spcPts val="0"/>
              </a:spcBef>
              <a:spcAft>
                <a:spcPts val="0"/>
              </a:spcAft>
            </a:pPr>
            <a:br>
              <a:rPr lang="en-US" b="0" dirty="0">
                <a:effectLst/>
              </a:rPr>
            </a:br>
            <a:br>
              <a:rPr lang="en-US" dirty="0"/>
            </a:br>
            <a:endParaRPr lang="en-US" dirty="0"/>
          </a:p>
        </p:txBody>
      </p:sp>
      <p:sp>
        <p:nvSpPr>
          <p:cNvPr id="4" name="Slide Number Placeholder 3"/>
          <p:cNvSpPr>
            <a:spLocks noGrp="1"/>
          </p:cNvSpPr>
          <p:nvPr>
            <p:ph type="sldNum" sz="quarter" idx="5"/>
          </p:nvPr>
        </p:nvSpPr>
        <p:spPr/>
        <p:txBody>
          <a:bodyPr/>
          <a:lstStyle/>
          <a:p>
            <a:fld id="{26903F4D-9F41-4DAF-ACB0-C545C1B6E91A}" type="slidenum">
              <a:rPr lang="en-US" smtClean="0"/>
              <a:t>9</a:t>
            </a:fld>
            <a:endParaRPr lang="en-US"/>
          </a:p>
        </p:txBody>
      </p:sp>
    </p:spTree>
    <p:extLst>
      <p:ext uri="{BB962C8B-B14F-4D97-AF65-F5344CB8AC3E}">
        <p14:creationId xmlns:p14="http://schemas.microsoft.com/office/powerpoint/2010/main" val="152451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grpSp>
        <p:nvGrpSpPr>
          <p:cNvPr id="2" name="Group 2"/>
          <p:cNvGrpSpPr/>
          <p:nvPr/>
        </p:nvGrpSpPr>
        <p:grpSpPr>
          <a:xfrm>
            <a:off x="0" y="1044893"/>
            <a:ext cx="6861779" cy="8213407"/>
            <a:chOff x="0" y="0"/>
            <a:chExt cx="9149038" cy="10951210"/>
          </a:xfrm>
        </p:grpSpPr>
        <p:pic>
          <p:nvPicPr>
            <p:cNvPr id="3" name="Picture 3"/>
            <p:cNvPicPr>
              <a:picLocks noChangeAspect="1"/>
            </p:cNvPicPr>
            <p:nvPr/>
          </p:nvPicPr>
          <p:blipFill>
            <a:blip r:embed="rId3"/>
            <a:srcRect l="8228" r="8228"/>
            <a:stretch>
              <a:fillRect/>
            </a:stretch>
          </p:blipFill>
          <p:spPr>
            <a:xfrm>
              <a:off x="0" y="0"/>
              <a:ext cx="9149038" cy="10951210"/>
            </a:xfrm>
            <a:prstGeom prst="rect">
              <a:avLst/>
            </a:prstGeom>
          </p:spPr>
        </p:pic>
      </p:grpSp>
      <p:grpSp>
        <p:nvGrpSpPr>
          <p:cNvPr id="4" name="Group 4"/>
          <p:cNvGrpSpPr/>
          <p:nvPr/>
        </p:nvGrpSpPr>
        <p:grpSpPr>
          <a:xfrm>
            <a:off x="0" y="0"/>
            <a:ext cx="18288000" cy="1028700"/>
            <a:chOff x="0" y="0"/>
            <a:chExt cx="4816593" cy="270933"/>
          </a:xfrm>
        </p:grpSpPr>
        <p:sp>
          <p:nvSpPr>
            <p:cNvPr id="5" name="Freeform 5"/>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22466B"/>
            </a:solidFill>
          </p:spPr>
        </p:sp>
        <p:sp>
          <p:nvSpPr>
            <p:cNvPr id="6" name="TextBox 6"/>
            <p:cNvSpPr txBox="1"/>
            <p:nvPr/>
          </p:nvSpPr>
          <p:spPr>
            <a:xfrm>
              <a:off x="0" y="-38100"/>
              <a:ext cx="4816593" cy="309033"/>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0" y="0"/>
            <a:ext cx="6861779" cy="1028700"/>
            <a:chOff x="0" y="0"/>
            <a:chExt cx="1807217" cy="270933"/>
          </a:xfrm>
        </p:grpSpPr>
        <p:sp>
          <p:nvSpPr>
            <p:cNvPr id="8" name="Freeform 8"/>
            <p:cNvSpPr/>
            <p:nvPr/>
          </p:nvSpPr>
          <p:spPr>
            <a:xfrm>
              <a:off x="0" y="0"/>
              <a:ext cx="1807217" cy="270933"/>
            </a:xfrm>
            <a:custGeom>
              <a:avLst/>
              <a:gdLst/>
              <a:ahLst/>
              <a:cxnLst/>
              <a:rect l="l" t="t" r="r" b="b"/>
              <a:pathLst>
                <a:path w="1807217" h="270933">
                  <a:moveTo>
                    <a:pt x="0" y="0"/>
                  </a:moveTo>
                  <a:lnTo>
                    <a:pt x="1807217" y="0"/>
                  </a:lnTo>
                  <a:lnTo>
                    <a:pt x="1807217" y="270933"/>
                  </a:lnTo>
                  <a:lnTo>
                    <a:pt x="0" y="270933"/>
                  </a:lnTo>
                  <a:close/>
                </a:path>
              </a:pathLst>
            </a:custGeom>
            <a:solidFill>
              <a:srgbClr val="CD9461"/>
            </a:solidFill>
          </p:spPr>
        </p:sp>
        <p:sp>
          <p:nvSpPr>
            <p:cNvPr id="9" name="TextBox 9"/>
            <p:cNvSpPr txBox="1"/>
            <p:nvPr/>
          </p:nvSpPr>
          <p:spPr>
            <a:xfrm>
              <a:off x="0" y="-38100"/>
              <a:ext cx="1807217" cy="309033"/>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0" y="9258300"/>
            <a:ext cx="6861779" cy="1028700"/>
            <a:chOff x="0" y="0"/>
            <a:chExt cx="1807217" cy="270933"/>
          </a:xfrm>
        </p:grpSpPr>
        <p:sp>
          <p:nvSpPr>
            <p:cNvPr id="11" name="Freeform 11"/>
            <p:cNvSpPr/>
            <p:nvPr/>
          </p:nvSpPr>
          <p:spPr>
            <a:xfrm>
              <a:off x="0" y="0"/>
              <a:ext cx="1807217" cy="270933"/>
            </a:xfrm>
            <a:custGeom>
              <a:avLst/>
              <a:gdLst/>
              <a:ahLst/>
              <a:cxnLst/>
              <a:rect l="l" t="t" r="r" b="b"/>
              <a:pathLst>
                <a:path w="1807217" h="270933">
                  <a:moveTo>
                    <a:pt x="0" y="0"/>
                  </a:moveTo>
                  <a:lnTo>
                    <a:pt x="1807217" y="0"/>
                  </a:lnTo>
                  <a:lnTo>
                    <a:pt x="1807217" y="270933"/>
                  </a:lnTo>
                  <a:lnTo>
                    <a:pt x="0" y="270933"/>
                  </a:lnTo>
                  <a:close/>
                </a:path>
              </a:pathLst>
            </a:custGeom>
            <a:solidFill>
              <a:srgbClr val="CD9461"/>
            </a:solidFill>
          </p:spPr>
        </p:sp>
        <p:sp>
          <p:nvSpPr>
            <p:cNvPr id="12" name="TextBox 12"/>
            <p:cNvSpPr txBox="1"/>
            <p:nvPr/>
          </p:nvSpPr>
          <p:spPr>
            <a:xfrm>
              <a:off x="0" y="-38100"/>
              <a:ext cx="1807217" cy="309033"/>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7535900" y="2327756"/>
            <a:ext cx="10752100" cy="5273676"/>
          </a:xfrm>
          <a:prstGeom prst="rect">
            <a:avLst/>
          </a:prstGeom>
        </p:spPr>
        <p:txBody>
          <a:bodyPr lIns="0" tIns="0" rIns="0" bIns="0" rtlCol="0" anchor="t">
            <a:spAutoFit/>
          </a:bodyPr>
          <a:lstStyle/>
          <a:p>
            <a:pPr algn="ctr">
              <a:lnSpc>
                <a:spcPts val="6999"/>
              </a:lnSpc>
              <a:spcBef>
                <a:spcPct val="0"/>
              </a:spcBef>
            </a:pPr>
            <a:r>
              <a:rPr lang="en-US" sz="4999" b="1">
                <a:solidFill>
                  <a:srgbClr val="22466B"/>
                </a:solidFill>
                <a:latin typeface="Source Han Serif JP Bold"/>
                <a:ea typeface="Source Han Serif JP Bold"/>
                <a:cs typeface="Source Han Serif JP Bold"/>
                <a:sym typeface="Source Han Serif JP Bold"/>
              </a:rPr>
              <a:t>THE RELATION BETWEEN TEACHERS' USE OF MOTIVATIONAL STRATEGIES AND STUDENTS’ ENGAGEMENT IN A RESEARCH METHODOLOGY COURSE</a:t>
            </a:r>
          </a:p>
        </p:txBody>
      </p:sp>
      <p:sp>
        <p:nvSpPr>
          <p:cNvPr id="14" name="TextBox 14"/>
          <p:cNvSpPr txBox="1"/>
          <p:nvPr/>
        </p:nvSpPr>
        <p:spPr>
          <a:xfrm>
            <a:off x="7225206" y="8281670"/>
            <a:ext cx="8385314" cy="976630"/>
          </a:xfrm>
          <a:prstGeom prst="rect">
            <a:avLst/>
          </a:prstGeom>
        </p:spPr>
        <p:txBody>
          <a:bodyPr lIns="0" tIns="0" rIns="0" bIns="0" rtlCol="0" anchor="t">
            <a:spAutoFit/>
          </a:bodyPr>
          <a:lstStyle/>
          <a:p>
            <a:pPr algn="l">
              <a:lnSpc>
                <a:spcPts val="3919"/>
              </a:lnSpc>
            </a:pPr>
            <a:r>
              <a:rPr lang="en-US" sz="2799">
                <a:solidFill>
                  <a:srgbClr val="CD9461"/>
                </a:solidFill>
                <a:latin typeface="Open Sans"/>
                <a:ea typeface="Open Sans"/>
                <a:cs typeface="Open Sans"/>
                <a:sym typeface="Open Sans"/>
              </a:rPr>
              <a:t>PRESENTER:</a:t>
            </a:r>
            <a:r>
              <a:rPr lang="en-US" sz="2799" b="1">
                <a:solidFill>
                  <a:srgbClr val="CD9461"/>
                </a:solidFill>
                <a:latin typeface="Open Sans Bold"/>
                <a:ea typeface="Open Sans Bold"/>
                <a:cs typeface="Open Sans Bold"/>
                <a:sym typeface="Open Sans Bold"/>
              </a:rPr>
              <a:t> DANG THU TRANG</a:t>
            </a:r>
          </a:p>
          <a:p>
            <a:pPr algn="l">
              <a:lnSpc>
                <a:spcPts val="3919"/>
              </a:lnSpc>
              <a:spcBef>
                <a:spcPct val="0"/>
              </a:spcBef>
            </a:pPr>
            <a:r>
              <a:rPr lang="en-US" sz="2799">
                <a:solidFill>
                  <a:srgbClr val="CD9461"/>
                </a:solidFill>
                <a:latin typeface="Open Sans"/>
                <a:ea typeface="Open Sans"/>
                <a:cs typeface="Open Sans"/>
                <a:sym typeface="Open Sans"/>
              </a:rPr>
              <a:t>CO-AUTHOR:</a:t>
            </a:r>
            <a:r>
              <a:rPr lang="en-US" sz="2799" b="1">
                <a:solidFill>
                  <a:srgbClr val="CD9461"/>
                </a:solidFill>
                <a:latin typeface="Open Sans Bold"/>
                <a:ea typeface="Open Sans Bold"/>
                <a:cs typeface="Open Sans Bold"/>
                <a:sym typeface="Open Sans Bold"/>
              </a:rPr>
              <a:t> DR. DUONG THU MAI </a:t>
            </a:r>
          </a:p>
        </p:txBody>
      </p:sp>
      <p:sp>
        <p:nvSpPr>
          <p:cNvPr id="15" name="TextBox 15"/>
          <p:cNvSpPr txBox="1"/>
          <p:nvPr/>
        </p:nvSpPr>
        <p:spPr>
          <a:xfrm>
            <a:off x="8493527" y="257656"/>
            <a:ext cx="9390515" cy="860425"/>
          </a:xfrm>
          <a:prstGeom prst="rect">
            <a:avLst/>
          </a:prstGeom>
        </p:spPr>
        <p:txBody>
          <a:bodyPr lIns="0" tIns="0" rIns="0" bIns="0" rtlCol="0" anchor="t">
            <a:spAutoFit/>
          </a:bodyPr>
          <a:lstStyle/>
          <a:p>
            <a:pPr algn="ctr">
              <a:lnSpc>
                <a:spcPts val="3499"/>
              </a:lnSpc>
            </a:pPr>
            <a:r>
              <a:rPr lang="en-US" sz="2499" b="1">
                <a:solidFill>
                  <a:srgbClr val="F1F0EA"/>
                </a:solidFill>
                <a:latin typeface="Open Sans Light Bold"/>
                <a:ea typeface="Open Sans Light Bold"/>
                <a:cs typeface="Open Sans Light Bold"/>
                <a:sym typeface="Open Sans Light Bold"/>
              </a:rPr>
              <a:t>TEACHING LANGUAGE SKILLS AND LANGUAGE ELEMENTS</a:t>
            </a:r>
          </a:p>
          <a:p>
            <a:pPr algn="ctr">
              <a:lnSpc>
                <a:spcPts val="3499"/>
              </a:lnSpc>
              <a:spcBef>
                <a:spcPct val="0"/>
              </a:spcBef>
            </a:pPr>
            <a:endParaRPr lang="en-US" sz="2499" b="1">
              <a:solidFill>
                <a:srgbClr val="F1F0EA"/>
              </a:solidFill>
              <a:latin typeface="Open Sans Light Bold"/>
              <a:ea typeface="Open Sans Light Bold"/>
              <a:cs typeface="Open Sans Light Bold"/>
              <a:sym typeface="Open Sans Light Bold"/>
            </a:endParaRPr>
          </a:p>
        </p:txBody>
      </p:sp>
      <p:sp>
        <p:nvSpPr>
          <p:cNvPr id="16" name="TextBox 16"/>
          <p:cNvSpPr txBox="1"/>
          <p:nvPr/>
        </p:nvSpPr>
        <p:spPr>
          <a:xfrm>
            <a:off x="15610521" y="9575482"/>
            <a:ext cx="2273522" cy="356235"/>
          </a:xfrm>
          <a:prstGeom prst="rect">
            <a:avLst/>
          </a:prstGeom>
        </p:spPr>
        <p:txBody>
          <a:bodyPr lIns="0" tIns="0" rIns="0" bIns="0" rtlCol="0" anchor="t">
            <a:spAutoFit/>
          </a:bodyPr>
          <a:lstStyle/>
          <a:p>
            <a:pPr algn="r">
              <a:lnSpc>
                <a:spcPts val="2939"/>
              </a:lnSpc>
              <a:spcBef>
                <a:spcPct val="0"/>
              </a:spcBef>
            </a:pPr>
            <a:r>
              <a:rPr lang="en-US" sz="2099" b="1">
                <a:solidFill>
                  <a:srgbClr val="474740"/>
                </a:solidFill>
                <a:latin typeface="Open Sans Light Bold"/>
                <a:ea typeface="Open Sans Light Bold"/>
                <a:cs typeface="Open Sans Light Bold"/>
                <a:sym typeface="Open Sans Light Bold"/>
              </a:rPr>
              <a:t>October,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6852" y="-50800"/>
            <a:ext cx="21001703" cy="1028700"/>
            <a:chOff x="0" y="0"/>
            <a:chExt cx="5531313" cy="270933"/>
          </a:xfrm>
        </p:grpSpPr>
        <p:sp>
          <p:nvSpPr>
            <p:cNvPr id="3" name="Freeform 3"/>
            <p:cNvSpPr/>
            <p:nvPr/>
          </p:nvSpPr>
          <p:spPr>
            <a:xfrm>
              <a:off x="0" y="0"/>
              <a:ext cx="5531313" cy="270933"/>
            </a:xfrm>
            <a:custGeom>
              <a:avLst/>
              <a:gdLst/>
              <a:ahLst/>
              <a:cxnLst/>
              <a:rect l="l" t="t" r="r" b="b"/>
              <a:pathLst>
                <a:path w="5531313" h="270933">
                  <a:moveTo>
                    <a:pt x="0" y="0"/>
                  </a:moveTo>
                  <a:lnTo>
                    <a:pt x="5531313" y="0"/>
                  </a:lnTo>
                  <a:lnTo>
                    <a:pt x="5531313" y="270933"/>
                  </a:lnTo>
                  <a:lnTo>
                    <a:pt x="0" y="270933"/>
                  </a:lnTo>
                  <a:close/>
                </a:path>
              </a:pathLst>
            </a:custGeom>
            <a:solidFill>
              <a:srgbClr val="22466B"/>
            </a:solidFill>
          </p:spPr>
        </p:sp>
        <p:sp>
          <p:nvSpPr>
            <p:cNvPr id="4" name="TextBox 4"/>
            <p:cNvSpPr txBox="1"/>
            <p:nvPr/>
          </p:nvSpPr>
          <p:spPr>
            <a:xfrm>
              <a:off x="0" y="-38100"/>
              <a:ext cx="5531313" cy="3090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2108774" y="1765570"/>
            <a:ext cx="3086100" cy="2234753"/>
            <a:chOff x="0" y="0"/>
            <a:chExt cx="812800" cy="588577"/>
          </a:xfrm>
        </p:grpSpPr>
        <p:sp>
          <p:nvSpPr>
            <p:cNvPr id="6" name="Freeform 6"/>
            <p:cNvSpPr/>
            <p:nvPr/>
          </p:nvSpPr>
          <p:spPr>
            <a:xfrm>
              <a:off x="0" y="0"/>
              <a:ext cx="812800" cy="588577"/>
            </a:xfrm>
            <a:custGeom>
              <a:avLst/>
              <a:gdLst/>
              <a:ahLst/>
              <a:cxnLst/>
              <a:rect l="l" t="t" r="r" b="b"/>
              <a:pathLst>
                <a:path w="812800" h="588577">
                  <a:moveTo>
                    <a:pt x="127941" y="0"/>
                  </a:moveTo>
                  <a:lnTo>
                    <a:pt x="684859" y="0"/>
                  </a:lnTo>
                  <a:cubicBezTo>
                    <a:pt x="718791" y="0"/>
                    <a:pt x="751333" y="13479"/>
                    <a:pt x="775327" y="37473"/>
                  </a:cubicBezTo>
                  <a:cubicBezTo>
                    <a:pt x="799321" y="61467"/>
                    <a:pt x="812800" y="94009"/>
                    <a:pt x="812800" y="127941"/>
                  </a:cubicBezTo>
                  <a:lnTo>
                    <a:pt x="812800" y="460636"/>
                  </a:lnTo>
                  <a:cubicBezTo>
                    <a:pt x="812800" y="531296"/>
                    <a:pt x="755519" y="588577"/>
                    <a:pt x="684859" y="588577"/>
                  </a:cubicBezTo>
                  <a:lnTo>
                    <a:pt x="127941" y="588577"/>
                  </a:lnTo>
                  <a:cubicBezTo>
                    <a:pt x="94009" y="588577"/>
                    <a:pt x="61467" y="575098"/>
                    <a:pt x="37473" y="551104"/>
                  </a:cubicBezTo>
                  <a:cubicBezTo>
                    <a:pt x="13479" y="527110"/>
                    <a:pt x="0" y="494568"/>
                    <a:pt x="0" y="460636"/>
                  </a:cubicBezTo>
                  <a:lnTo>
                    <a:pt x="0" y="127941"/>
                  </a:lnTo>
                  <a:cubicBezTo>
                    <a:pt x="0" y="94009"/>
                    <a:pt x="13479" y="61467"/>
                    <a:pt x="37473" y="37473"/>
                  </a:cubicBezTo>
                  <a:cubicBezTo>
                    <a:pt x="61467" y="13479"/>
                    <a:pt x="94009" y="0"/>
                    <a:pt x="127941" y="0"/>
                  </a:cubicBezTo>
                  <a:close/>
                </a:path>
              </a:pathLst>
            </a:custGeom>
            <a:solidFill>
              <a:srgbClr val="22466B"/>
            </a:solidFill>
          </p:spPr>
        </p:sp>
        <p:sp>
          <p:nvSpPr>
            <p:cNvPr id="7" name="TextBox 7"/>
            <p:cNvSpPr txBox="1"/>
            <p:nvPr/>
          </p:nvSpPr>
          <p:spPr>
            <a:xfrm>
              <a:off x="0" y="-47625"/>
              <a:ext cx="812800" cy="636202"/>
            </a:xfrm>
            <a:prstGeom prst="rect">
              <a:avLst/>
            </a:prstGeom>
          </p:spPr>
          <p:txBody>
            <a:bodyPr lIns="50800" tIns="50800" rIns="50800" bIns="50800" rtlCol="0" anchor="ctr"/>
            <a:lstStyle/>
            <a:p>
              <a:pPr algn="ctr">
                <a:lnSpc>
                  <a:spcPts val="3219"/>
                </a:lnSpc>
              </a:pPr>
              <a:r>
                <a:rPr lang="en-US" sz="2299" b="1">
                  <a:solidFill>
                    <a:srgbClr val="FFFFFF"/>
                  </a:solidFill>
                  <a:latin typeface="Open Sans Light Bold"/>
                  <a:ea typeface="Open Sans Light Bold"/>
                  <a:cs typeface="Open Sans Light Bold"/>
                  <a:sym typeface="Open Sans Light Bold"/>
                </a:rPr>
                <a:t>Creating the basic motivational conditions</a:t>
              </a:r>
            </a:p>
          </p:txBody>
        </p:sp>
      </p:grpSp>
      <p:grpSp>
        <p:nvGrpSpPr>
          <p:cNvPr id="8" name="Group 8"/>
          <p:cNvGrpSpPr/>
          <p:nvPr/>
        </p:nvGrpSpPr>
        <p:grpSpPr>
          <a:xfrm>
            <a:off x="9022674" y="4461123"/>
            <a:ext cx="3086100" cy="2234753"/>
            <a:chOff x="0" y="0"/>
            <a:chExt cx="812800" cy="588577"/>
          </a:xfrm>
        </p:grpSpPr>
        <p:sp>
          <p:nvSpPr>
            <p:cNvPr id="9" name="Freeform 9"/>
            <p:cNvSpPr/>
            <p:nvPr/>
          </p:nvSpPr>
          <p:spPr>
            <a:xfrm>
              <a:off x="0" y="0"/>
              <a:ext cx="812800" cy="588577"/>
            </a:xfrm>
            <a:custGeom>
              <a:avLst/>
              <a:gdLst/>
              <a:ahLst/>
              <a:cxnLst/>
              <a:rect l="l" t="t" r="r" b="b"/>
              <a:pathLst>
                <a:path w="812800" h="588577">
                  <a:moveTo>
                    <a:pt x="127941" y="0"/>
                  </a:moveTo>
                  <a:lnTo>
                    <a:pt x="684859" y="0"/>
                  </a:lnTo>
                  <a:cubicBezTo>
                    <a:pt x="718791" y="0"/>
                    <a:pt x="751333" y="13479"/>
                    <a:pt x="775327" y="37473"/>
                  </a:cubicBezTo>
                  <a:cubicBezTo>
                    <a:pt x="799321" y="61467"/>
                    <a:pt x="812800" y="94009"/>
                    <a:pt x="812800" y="127941"/>
                  </a:cubicBezTo>
                  <a:lnTo>
                    <a:pt x="812800" y="460636"/>
                  </a:lnTo>
                  <a:cubicBezTo>
                    <a:pt x="812800" y="531296"/>
                    <a:pt x="755519" y="588577"/>
                    <a:pt x="684859" y="588577"/>
                  </a:cubicBezTo>
                  <a:lnTo>
                    <a:pt x="127941" y="588577"/>
                  </a:lnTo>
                  <a:cubicBezTo>
                    <a:pt x="94009" y="588577"/>
                    <a:pt x="61467" y="575098"/>
                    <a:pt x="37473" y="551104"/>
                  </a:cubicBezTo>
                  <a:cubicBezTo>
                    <a:pt x="13479" y="527110"/>
                    <a:pt x="0" y="494568"/>
                    <a:pt x="0" y="460636"/>
                  </a:cubicBezTo>
                  <a:lnTo>
                    <a:pt x="0" y="127941"/>
                  </a:lnTo>
                  <a:cubicBezTo>
                    <a:pt x="0" y="94009"/>
                    <a:pt x="13479" y="61467"/>
                    <a:pt x="37473" y="37473"/>
                  </a:cubicBezTo>
                  <a:cubicBezTo>
                    <a:pt x="61467" y="13479"/>
                    <a:pt x="94009" y="0"/>
                    <a:pt x="127941" y="0"/>
                  </a:cubicBezTo>
                  <a:close/>
                </a:path>
              </a:pathLst>
            </a:custGeom>
            <a:solidFill>
              <a:srgbClr val="22466B"/>
            </a:solidFill>
          </p:spPr>
        </p:sp>
        <p:sp>
          <p:nvSpPr>
            <p:cNvPr id="10" name="TextBox 10"/>
            <p:cNvSpPr txBox="1"/>
            <p:nvPr/>
          </p:nvSpPr>
          <p:spPr>
            <a:xfrm>
              <a:off x="0" y="-47625"/>
              <a:ext cx="812800" cy="636202"/>
            </a:xfrm>
            <a:prstGeom prst="rect">
              <a:avLst/>
            </a:prstGeom>
          </p:spPr>
          <p:txBody>
            <a:bodyPr lIns="50800" tIns="50800" rIns="50800" bIns="50800" rtlCol="0" anchor="ctr"/>
            <a:lstStyle/>
            <a:p>
              <a:pPr algn="ctr">
                <a:lnSpc>
                  <a:spcPts val="3219"/>
                </a:lnSpc>
              </a:pPr>
              <a:r>
                <a:rPr lang="en-US" sz="2299" b="1">
                  <a:solidFill>
                    <a:srgbClr val="FFFFFF"/>
                  </a:solidFill>
                  <a:latin typeface="Open Sans Light Bold"/>
                  <a:ea typeface="Open Sans Light Bold"/>
                  <a:cs typeface="Open Sans Light Bold"/>
                  <a:sym typeface="Open Sans Light Bold"/>
                </a:rPr>
                <a:t>Encouraging positive retrospective self-evaluation</a:t>
              </a:r>
            </a:p>
          </p:txBody>
        </p:sp>
      </p:grpSp>
      <p:grpSp>
        <p:nvGrpSpPr>
          <p:cNvPr id="11" name="Group 11"/>
          <p:cNvGrpSpPr/>
          <p:nvPr/>
        </p:nvGrpSpPr>
        <p:grpSpPr>
          <a:xfrm>
            <a:off x="15194874" y="4461123"/>
            <a:ext cx="3086100" cy="2234753"/>
            <a:chOff x="0" y="0"/>
            <a:chExt cx="812800" cy="588577"/>
          </a:xfrm>
        </p:grpSpPr>
        <p:sp>
          <p:nvSpPr>
            <p:cNvPr id="12" name="Freeform 12"/>
            <p:cNvSpPr/>
            <p:nvPr/>
          </p:nvSpPr>
          <p:spPr>
            <a:xfrm>
              <a:off x="0" y="0"/>
              <a:ext cx="812800" cy="588577"/>
            </a:xfrm>
            <a:custGeom>
              <a:avLst/>
              <a:gdLst/>
              <a:ahLst/>
              <a:cxnLst/>
              <a:rect l="l" t="t" r="r" b="b"/>
              <a:pathLst>
                <a:path w="812800" h="588577">
                  <a:moveTo>
                    <a:pt x="127941" y="0"/>
                  </a:moveTo>
                  <a:lnTo>
                    <a:pt x="684859" y="0"/>
                  </a:lnTo>
                  <a:cubicBezTo>
                    <a:pt x="718791" y="0"/>
                    <a:pt x="751333" y="13479"/>
                    <a:pt x="775327" y="37473"/>
                  </a:cubicBezTo>
                  <a:cubicBezTo>
                    <a:pt x="799321" y="61467"/>
                    <a:pt x="812800" y="94009"/>
                    <a:pt x="812800" y="127941"/>
                  </a:cubicBezTo>
                  <a:lnTo>
                    <a:pt x="812800" y="460636"/>
                  </a:lnTo>
                  <a:cubicBezTo>
                    <a:pt x="812800" y="531296"/>
                    <a:pt x="755519" y="588577"/>
                    <a:pt x="684859" y="588577"/>
                  </a:cubicBezTo>
                  <a:lnTo>
                    <a:pt x="127941" y="588577"/>
                  </a:lnTo>
                  <a:cubicBezTo>
                    <a:pt x="94009" y="588577"/>
                    <a:pt x="61467" y="575098"/>
                    <a:pt x="37473" y="551104"/>
                  </a:cubicBezTo>
                  <a:cubicBezTo>
                    <a:pt x="13479" y="527110"/>
                    <a:pt x="0" y="494568"/>
                    <a:pt x="0" y="460636"/>
                  </a:cubicBezTo>
                  <a:lnTo>
                    <a:pt x="0" y="127941"/>
                  </a:lnTo>
                  <a:cubicBezTo>
                    <a:pt x="0" y="94009"/>
                    <a:pt x="13479" y="61467"/>
                    <a:pt x="37473" y="37473"/>
                  </a:cubicBezTo>
                  <a:cubicBezTo>
                    <a:pt x="61467" y="13479"/>
                    <a:pt x="94009" y="0"/>
                    <a:pt x="127941" y="0"/>
                  </a:cubicBezTo>
                  <a:close/>
                </a:path>
              </a:pathLst>
            </a:custGeom>
            <a:solidFill>
              <a:srgbClr val="22466B"/>
            </a:solidFill>
          </p:spPr>
        </p:sp>
        <p:sp>
          <p:nvSpPr>
            <p:cNvPr id="13" name="TextBox 13"/>
            <p:cNvSpPr txBox="1"/>
            <p:nvPr/>
          </p:nvSpPr>
          <p:spPr>
            <a:xfrm>
              <a:off x="0" y="-47625"/>
              <a:ext cx="812800" cy="636202"/>
            </a:xfrm>
            <a:prstGeom prst="rect">
              <a:avLst/>
            </a:prstGeom>
          </p:spPr>
          <p:txBody>
            <a:bodyPr lIns="50800" tIns="50800" rIns="50800" bIns="50800" rtlCol="0" anchor="ctr"/>
            <a:lstStyle/>
            <a:p>
              <a:pPr algn="ctr">
                <a:lnSpc>
                  <a:spcPts val="3219"/>
                </a:lnSpc>
              </a:pPr>
              <a:r>
                <a:rPr lang="en-US" sz="2299" b="1">
                  <a:solidFill>
                    <a:srgbClr val="FFFFFF"/>
                  </a:solidFill>
                  <a:latin typeface="Open Sans Light Bold"/>
                  <a:ea typeface="Open Sans Light Bold"/>
                  <a:cs typeface="Open Sans Light Bold"/>
                  <a:sym typeface="Open Sans Light Bold"/>
                </a:rPr>
                <a:t>Generating initial moviation</a:t>
              </a:r>
            </a:p>
          </p:txBody>
        </p:sp>
      </p:grpSp>
      <p:grpSp>
        <p:nvGrpSpPr>
          <p:cNvPr id="14" name="Group 14"/>
          <p:cNvGrpSpPr/>
          <p:nvPr/>
        </p:nvGrpSpPr>
        <p:grpSpPr>
          <a:xfrm>
            <a:off x="12108774" y="7153076"/>
            <a:ext cx="3086100" cy="2234753"/>
            <a:chOff x="0" y="0"/>
            <a:chExt cx="812800" cy="588577"/>
          </a:xfrm>
        </p:grpSpPr>
        <p:sp>
          <p:nvSpPr>
            <p:cNvPr id="15" name="Freeform 15"/>
            <p:cNvSpPr/>
            <p:nvPr/>
          </p:nvSpPr>
          <p:spPr>
            <a:xfrm>
              <a:off x="0" y="0"/>
              <a:ext cx="812800" cy="588577"/>
            </a:xfrm>
            <a:custGeom>
              <a:avLst/>
              <a:gdLst/>
              <a:ahLst/>
              <a:cxnLst/>
              <a:rect l="l" t="t" r="r" b="b"/>
              <a:pathLst>
                <a:path w="812800" h="588577">
                  <a:moveTo>
                    <a:pt x="127941" y="0"/>
                  </a:moveTo>
                  <a:lnTo>
                    <a:pt x="684859" y="0"/>
                  </a:lnTo>
                  <a:cubicBezTo>
                    <a:pt x="718791" y="0"/>
                    <a:pt x="751333" y="13479"/>
                    <a:pt x="775327" y="37473"/>
                  </a:cubicBezTo>
                  <a:cubicBezTo>
                    <a:pt x="799321" y="61467"/>
                    <a:pt x="812800" y="94009"/>
                    <a:pt x="812800" y="127941"/>
                  </a:cubicBezTo>
                  <a:lnTo>
                    <a:pt x="812800" y="460636"/>
                  </a:lnTo>
                  <a:cubicBezTo>
                    <a:pt x="812800" y="531296"/>
                    <a:pt x="755519" y="588577"/>
                    <a:pt x="684859" y="588577"/>
                  </a:cubicBezTo>
                  <a:lnTo>
                    <a:pt x="127941" y="588577"/>
                  </a:lnTo>
                  <a:cubicBezTo>
                    <a:pt x="94009" y="588577"/>
                    <a:pt x="61467" y="575098"/>
                    <a:pt x="37473" y="551104"/>
                  </a:cubicBezTo>
                  <a:cubicBezTo>
                    <a:pt x="13479" y="527110"/>
                    <a:pt x="0" y="494568"/>
                    <a:pt x="0" y="460636"/>
                  </a:cubicBezTo>
                  <a:lnTo>
                    <a:pt x="0" y="127941"/>
                  </a:lnTo>
                  <a:cubicBezTo>
                    <a:pt x="0" y="94009"/>
                    <a:pt x="13479" y="61467"/>
                    <a:pt x="37473" y="37473"/>
                  </a:cubicBezTo>
                  <a:cubicBezTo>
                    <a:pt x="61467" y="13479"/>
                    <a:pt x="94009" y="0"/>
                    <a:pt x="127941" y="0"/>
                  </a:cubicBezTo>
                  <a:close/>
                </a:path>
              </a:pathLst>
            </a:custGeom>
            <a:solidFill>
              <a:srgbClr val="22466B"/>
            </a:solidFill>
          </p:spPr>
        </p:sp>
        <p:sp>
          <p:nvSpPr>
            <p:cNvPr id="16" name="TextBox 16"/>
            <p:cNvSpPr txBox="1"/>
            <p:nvPr/>
          </p:nvSpPr>
          <p:spPr>
            <a:xfrm>
              <a:off x="0" y="-47625"/>
              <a:ext cx="812800" cy="636202"/>
            </a:xfrm>
            <a:prstGeom prst="rect">
              <a:avLst/>
            </a:prstGeom>
          </p:spPr>
          <p:txBody>
            <a:bodyPr lIns="50800" tIns="50800" rIns="50800" bIns="50800" rtlCol="0" anchor="ctr"/>
            <a:lstStyle/>
            <a:p>
              <a:pPr algn="ctr">
                <a:lnSpc>
                  <a:spcPts val="3219"/>
                </a:lnSpc>
              </a:pPr>
              <a:r>
                <a:rPr lang="en-US" sz="2299" b="1">
                  <a:solidFill>
                    <a:srgbClr val="FFFFFF"/>
                  </a:solidFill>
                  <a:latin typeface="Open Sans Light Bold"/>
                  <a:ea typeface="Open Sans Light Bold"/>
                  <a:cs typeface="Open Sans Light Bold"/>
                  <a:sym typeface="Open Sans Light Bold"/>
                </a:rPr>
                <a:t>Maintaining &amp; protecting motivation</a:t>
              </a:r>
            </a:p>
          </p:txBody>
        </p:sp>
      </p:grpSp>
      <p:sp>
        <p:nvSpPr>
          <p:cNvPr id="17" name="Freeform 17"/>
          <p:cNvSpPr/>
          <p:nvPr/>
        </p:nvSpPr>
        <p:spPr>
          <a:xfrm rot="1369987" flipH="1">
            <a:off x="15387218" y="2793675"/>
            <a:ext cx="1842422" cy="1363392"/>
          </a:xfrm>
          <a:custGeom>
            <a:avLst/>
            <a:gdLst/>
            <a:ahLst/>
            <a:cxnLst/>
            <a:rect l="l" t="t" r="r" b="b"/>
            <a:pathLst>
              <a:path w="1842422" h="1363392">
                <a:moveTo>
                  <a:pt x="1842422" y="0"/>
                </a:moveTo>
                <a:lnTo>
                  <a:pt x="0" y="0"/>
                </a:lnTo>
                <a:lnTo>
                  <a:pt x="0" y="1363392"/>
                </a:lnTo>
                <a:lnTo>
                  <a:pt x="1842422" y="1363392"/>
                </a:lnTo>
                <a:lnTo>
                  <a:pt x="184242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TextBox 18"/>
          <p:cNvSpPr txBox="1"/>
          <p:nvPr/>
        </p:nvSpPr>
        <p:spPr>
          <a:xfrm>
            <a:off x="-3301756" y="1241085"/>
            <a:ext cx="15261420" cy="695325"/>
          </a:xfrm>
          <a:prstGeom prst="rect">
            <a:avLst/>
          </a:prstGeom>
        </p:spPr>
        <p:txBody>
          <a:bodyPr lIns="0" tIns="0" rIns="0" bIns="0" rtlCol="0" anchor="t">
            <a:spAutoFit/>
          </a:bodyPr>
          <a:lstStyle/>
          <a:p>
            <a:pPr algn="ctr">
              <a:lnSpc>
                <a:spcPts val="5400"/>
              </a:lnSpc>
            </a:pPr>
            <a:r>
              <a:rPr lang="en-US" sz="4500">
                <a:solidFill>
                  <a:srgbClr val="22466B"/>
                </a:solidFill>
                <a:latin typeface="Source Han Serif JP Bold"/>
                <a:ea typeface="Source Han Serif JP Bold"/>
                <a:cs typeface="Source Han Serif JP Bold"/>
                <a:sym typeface="Source Han Serif JP Bold"/>
              </a:rPr>
              <a:t> Motivational Strategies</a:t>
            </a:r>
          </a:p>
        </p:txBody>
      </p:sp>
      <p:sp>
        <p:nvSpPr>
          <p:cNvPr id="19" name="TextBox 19"/>
          <p:cNvSpPr txBox="1"/>
          <p:nvPr/>
        </p:nvSpPr>
        <p:spPr>
          <a:xfrm>
            <a:off x="716877" y="2825796"/>
            <a:ext cx="7820022" cy="7037052"/>
          </a:xfrm>
          <a:prstGeom prst="rect">
            <a:avLst/>
          </a:prstGeom>
        </p:spPr>
        <p:txBody>
          <a:bodyPr lIns="0" tIns="0" rIns="0" bIns="0" rtlCol="0" anchor="t">
            <a:spAutoFit/>
          </a:bodyPr>
          <a:lstStyle/>
          <a:p>
            <a:pPr marL="664041" lvl="1" indent="-332021" algn="l">
              <a:lnSpc>
                <a:spcPts val="4305"/>
              </a:lnSpc>
              <a:buFont typeface="Arial"/>
              <a:buChar char="•"/>
            </a:pPr>
            <a:r>
              <a:rPr lang="en-US" sz="3075" b="1">
                <a:solidFill>
                  <a:srgbClr val="22466B"/>
                </a:solidFill>
                <a:latin typeface="Open Sans Light Bold"/>
                <a:ea typeface="Open Sans Light Bold"/>
                <a:cs typeface="Open Sans Light Bold"/>
                <a:sym typeface="Open Sans Light Bold"/>
              </a:rPr>
              <a:t>“methods and techniques to generate and maintain the learners’ motivation” </a:t>
            </a:r>
            <a:r>
              <a:rPr lang="en-US" sz="3075" i="1">
                <a:solidFill>
                  <a:srgbClr val="22466B"/>
                </a:solidFill>
                <a:latin typeface="Open Sans Light Italics"/>
                <a:ea typeface="Open Sans Light Italics"/>
                <a:cs typeface="Open Sans Light Italics"/>
                <a:sym typeface="Open Sans Light Italics"/>
              </a:rPr>
              <a:t>(Dornyei, 2001)</a:t>
            </a:r>
          </a:p>
          <a:p>
            <a:pPr marL="664041" lvl="1" indent="-332021" algn="l">
              <a:lnSpc>
                <a:spcPts val="4305"/>
              </a:lnSpc>
              <a:buFont typeface="Arial"/>
              <a:buChar char="•"/>
            </a:pPr>
            <a:r>
              <a:rPr lang="en-US" sz="3075" b="1">
                <a:solidFill>
                  <a:srgbClr val="22466B"/>
                </a:solidFill>
                <a:latin typeface="Open Sans Light Bold"/>
                <a:ea typeface="Open Sans Light Bold"/>
                <a:cs typeface="Open Sans Light Bold"/>
                <a:sym typeface="Open Sans Light Bold"/>
              </a:rPr>
              <a:t>“</a:t>
            </a:r>
            <a:r>
              <a:rPr lang="en-US" sz="3075" b="1">
                <a:solidFill>
                  <a:srgbClr val="DE8638"/>
                </a:solidFill>
                <a:latin typeface="Open Sans Light Bold"/>
                <a:ea typeface="Open Sans Light Bold"/>
                <a:cs typeface="Open Sans Light Bold"/>
                <a:sym typeface="Open Sans Light Bold"/>
              </a:rPr>
              <a:t>instructional interventions applied by the teacher to elicit and stimulate student motivation</a:t>
            </a:r>
            <a:r>
              <a:rPr lang="en-US" sz="3075" b="1">
                <a:solidFill>
                  <a:srgbClr val="22466B"/>
                </a:solidFill>
                <a:latin typeface="Open Sans Light Bold"/>
                <a:ea typeface="Open Sans Light Bold"/>
                <a:cs typeface="Open Sans Light Bold"/>
                <a:sym typeface="Open Sans Light Bold"/>
              </a:rPr>
              <a:t>” </a:t>
            </a:r>
            <a:r>
              <a:rPr lang="en-US" sz="3075" i="1">
                <a:solidFill>
                  <a:srgbClr val="22466B"/>
                </a:solidFill>
                <a:latin typeface="Open Sans Light Italics"/>
                <a:ea typeface="Open Sans Light Italics"/>
                <a:cs typeface="Open Sans Light Italics"/>
                <a:sym typeface="Open Sans Light Italics"/>
              </a:rPr>
              <a:t>(Dornyei &amp; Guilloteaux, 2008)</a:t>
            </a:r>
          </a:p>
          <a:p>
            <a:pPr marL="664041" lvl="1" indent="-332021" algn="l">
              <a:lnSpc>
                <a:spcPts val="4305"/>
              </a:lnSpc>
              <a:buFont typeface="Arial"/>
              <a:buChar char="•"/>
            </a:pPr>
            <a:r>
              <a:rPr lang="en-US" sz="3075" b="1">
                <a:solidFill>
                  <a:srgbClr val="22466B"/>
                </a:solidFill>
                <a:latin typeface="Open Sans Light Bold"/>
                <a:ea typeface="Open Sans Light Bold"/>
                <a:cs typeface="Open Sans Light Bold"/>
                <a:sym typeface="Open Sans Light Bold"/>
              </a:rPr>
              <a:t>“self-regulating strategies that are used purposefully by individual students to manage the level of their own motivation” </a:t>
            </a:r>
            <a:r>
              <a:rPr lang="en-US" sz="3075" i="1">
                <a:solidFill>
                  <a:srgbClr val="22466B"/>
                </a:solidFill>
                <a:latin typeface="Open Sans Light Italics"/>
                <a:ea typeface="Open Sans Light Italics"/>
                <a:cs typeface="Open Sans Light Italics"/>
                <a:sym typeface="Open Sans Light Italics"/>
              </a:rPr>
              <a:t>(Dornyei &amp; Guilloteaux, 2008)</a:t>
            </a:r>
          </a:p>
          <a:p>
            <a:pPr algn="l">
              <a:lnSpc>
                <a:spcPts val="4305"/>
              </a:lnSpc>
            </a:pPr>
            <a:endParaRPr lang="en-US" sz="3075" i="1">
              <a:solidFill>
                <a:srgbClr val="22466B"/>
              </a:solidFill>
              <a:latin typeface="Open Sans Light Italics"/>
              <a:ea typeface="Open Sans Light Italics"/>
              <a:cs typeface="Open Sans Light Italics"/>
              <a:sym typeface="Open Sans Light Italics"/>
            </a:endParaRPr>
          </a:p>
        </p:txBody>
      </p:sp>
      <p:sp>
        <p:nvSpPr>
          <p:cNvPr id="20" name="TextBox 20"/>
          <p:cNvSpPr txBox="1"/>
          <p:nvPr/>
        </p:nvSpPr>
        <p:spPr>
          <a:xfrm>
            <a:off x="8927902" y="9559279"/>
            <a:ext cx="9236036" cy="389255"/>
          </a:xfrm>
          <a:prstGeom prst="rect">
            <a:avLst/>
          </a:prstGeom>
        </p:spPr>
        <p:txBody>
          <a:bodyPr lIns="0" tIns="0" rIns="0" bIns="0" rtlCol="0" anchor="t">
            <a:spAutoFit/>
          </a:bodyPr>
          <a:lstStyle/>
          <a:p>
            <a:pPr algn="ctr">
              <a:lnSpc>
                <a:spcPts val="3219"/>
              </a:lnSpc>
              <a:spcBef>
                <a:spcPct val="0"/>
              </a:spcBef>
            </a:pPr>
            <a:r>
              <a:rPr lang="en-US" sz="2299" b="1" i="1">
                <a:solidFill>
                  <a:srgbClr val="000000"/>
                </a:solidFill>
                <a:latin typeface="Open Sans Light Bold Italics"/>
                <a:ea typeface="Open Sans Light Bold Italics"/>
                <a:cs typeface="Open Sans Light Bold Italics"/>
                <a:sym typeface="Open Sans Light Bold Italics"/>
              </a:rPr>
              <a:t>The Components of Motivational Teaching Practice - Dornyei (2001)</a:t>
            </a:r>
          </a:p>
        </p:txBody>
      </p:sp>
      <p:sp>
        <p:nvSpPr>
          <p:cNvPr id="21" name="Freeform 21"/>
          <p:cNvSpPr/>
          <p:nvPr/>
        </p:nvSpPr>
        <p:spPr>
          <a:xfrm rot="5827500" flipH="1">
            <a:off x="15547395" y="7231906"/>
            <a:ext cx="1842422" cy="1363392"/>
          </a:xfrm>
          <a:custGeom>
            <a:avLst/>
            <a:gdLst/>
            <a:ahLst/>
            <a:cxnLst/>
            <a:rect l="l" t="t" r="r" b="b"/>
            <a:pathLst>
              <a:path w="1842422" h="1363392">
                <a:moveTo>
                  <a:pt x="1842422" y="0"/>
                </a:moveTo>
                <a:lnTo>
                  <a:pt x="0" y="0"/>
                </a:lnTo>
                <a:lnTo>
                  <a:pt x="0" y="1363392"/>
                </a:lnTo>
                <a:lnTo>
                  <a:pt x="1842422" y="1363392"/>
                </a:lnTo>
                <a:lnTo>
                  <a:pt x="184242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2" name="Freeform 22"/>
          <p:cNvSpPr/>
          <p:nvPr/>
        </p:nvSpPr>
        <p:spPr>
          <a:xfrm rot="-9964620" flipH="1">
            <a:off x="9821959" y="7231906"/>
            <a:ext cx="1842422" cy="1363392"/>
          </a:xfrm>
          <a:custGeom>
            <a:avLst/>
            <a:gdLst/>
            <a:ahLst/>
            <a:cxnLst/>
            <a:rect l="l" t="t" r="r" b="b"/>
            <a:pathLst>
              <a:path w="1842422" h="1363392">
                <a:moveTo>
                  <a:pt x="1842422" y="0"/>
                </a:moveTo>
                <a:lnTo>
                  <a:pt x="0" y="0"/>
                </a:lnTo>
                <a:lnTo>
                  <a:pt x="0" y="1363392"/>
                </a:lnTo>
                <a:lnTo>
                  <a:pt x="1842422" y="1363392"/>
                </a:lnTo>
                <a:lnTo>
                  <a:pt x="184242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Freeform 23"/>
          <p:cNvSpPr/>
          <p:nvPr/>
        </p:nvSpPr>
        <p:spPr>
          <a:xfrm rot="-4655255" flipH="1">
            <a:off x="10016359" y="2634296"/>
            <a:ext cx="1842422" cy="1363392"/>
          </a:xfrm>
          <a:custGeom>
            <a:avLst/>
            <a:gdLst/>
            <a:ahLst/>
            <a:cxnLst/>
            <a:rect l="l" t="t" r="r" b="b"/>
            <a:pathLst>
              <a:path w="1842422" h="1363392">
                <a:moveTo>
                  <a:pt x="1842422" y="0"/>
                </a:moveTo>
                <a:lnTo>
                  <a:pt x="0" y="0"/>
                </a:lnTo>
                <a:lnTo>
                  <a:pt x="0" y="1363392"/>
                </a:lnTo>
                <a:lnTo>
                  <a:pt x="1842422" y="1363392"/>
                </a:lnTo>
                <a:lnTo>
                  <a:pt x="1842422"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361812"/>
            <a:ext cx="7698421" cy="8675463"/>
          </a:xfrm>
          <a:custGeom>
            <a:avLst/>
            <a:gdLst/>
            <a:ahLst/>
            <a:cxnLst/>
            <a:rect l="l" t="t" r="r" b="b"/>
            <a:pathLst>
              <a:path w="7698421" h="8675463">
                <a:moveTo>
                  <a:pt x="0" y="0"/>
                </a:moveTo>
                <a:lnTo>
                  <a:pt x="7698421" y="0"/>
                </a:lnTo>
                <a:lnTo>
                  <a:pt x="7698421" y="8675463"/>
                </a:lnTo>
                <a:lnTo>
                  <a:pt x="0" y="8675463"/>
                </a:lnTo>
                <a:lnTo>
                  <a:pt x="0" y="0"/>
                </a:lnTo>
                <a:close/>
              </a:path>
            </a:pathLst>
          </a:custGeom>
          <a:blipFill>
            <a:blip r:embed="rId3"/>
            <a:stretch>
              <a:fillRect/>
            </a:stretch>
          </a:blipFill>
        </p:spPr>
      </p:sp>
      <p:sp>
        <p:nvSpPr>
          <p:cNvPr id="3" name="Freeform 3"/>
          <p:cNvSpPr/>
          <p:nvPr/>
        </p:nvSpPr>
        <p:spPr>
          <a:xfrm>
            <a:off x="9144000" y="361812"/>
            <a:ext cx="7676145" cy="9000196"/>
          </a:xfrm>
          <a:custGeom>
            <a:avLst/>
            <a:gdLst/>
            <a:ahLst/>
            <a:cxnLst/>
            <a:rect l="l" t="t" r="r" b="b"/>
            <a:pathLst>
              <a:path w="7676145" h="9000196">
                <a:moveTo>
                  <a:pt x="0" y="0"/>
                </a:moveTo>
                <a:lnTo>
                  <a:pt x="7676145" y="0"/>
                </a:lnTo>
                <a:lnTo>
                  <a:pt x="7676145" y="9000196"/>
                </a:lnTo>
                <a:lnTo>
                  <a:pt x="0" y="9000196"/>
                </a:lnTo>
                <a:lnTo>
                  <a:pt x="0" y="0"/>
                </a:lnTo>
                <a:close/>
              </a:path>
            </a:pathLst>
          </a:custGeom>
          <a:blipFill>
            <a:blip r:embed="rId4"/>
            <a:stretch>
              <a:fillRect/>
            </a:stretch>
          </a:blipFill>
        </p:spPr>
      </p:sp>
      <p:sp>
        <p:nvSpPr>
          <p:cNvPr id="4" name="TextBox 4"/>
          <p:cNvSpPr txBox="1"/>
          <p:nvPr/>
        </p:nvSpPr>
        <p:spPr>
          <a:xfrm>
            <a:off x="360281" y="9314383"/>
            <a:ext cx="17130125" cy="789305"/>
          </a:xfrm>
          <a:prstGeom prst="rect">
            <a:avLst/>
          </a:prstGeom>
        </p:spPr>
        <p:txBody>
          <a:bodyPr lIns="0" tIns="0" rIns="0" bIns="0" rtlCol="0" anchor="t">
            <a:spAutoFit/>
          </a:bodyPr>
          <a:lstStyle/>
          <a:p>
            <a:pPr algn="ctr">
              <a:lnSpc>
                <a:spcPts val="3219"/>
              </a:lnSpc>
              <a:spcBef>
                <a:spcPct val="0"/>
              </a:spcBef>
            </a:pPr>
            <a:r>
              <a:rPr lang="en-US" sz="2299" b="1" i="1">
                <a:solidFill>
                  <a:srgbClr val="000000"/>
                </a:solidFill>
                <a:latin typeface="Open Sans Light Bold Italics"/>
                <a:ea typeface="Open Sans Light Bold Italics"/>
                <a:cs typeface="Open Sans Light Bold Italics"/>
                <a:sym typeface="Open Sans Light Bold Italics"/>
              </a:rPr>
              <a:t>The 25 Observational Variables Measuring the Teachers’ Motivational Practice - Dornyei and Guiloteaux (2008) </a:t>
            </a:r>
          </a:p>
          <a:p>
            <a:pPr algn="ctr">
              <a:lnSpc>
                <a:spcPts val="3219"/>
              </a:lnSpc>
              <a:spcBef>
                <a:spcPct val="0"/>
              </a:spcBef>
            </a:pPr>
            <a:r>
              <a:rPr lang="en-US" sz="2299" b="1" i="1">
                <a:solidFill>
                  <a:srgbClr val="000000"/>
                </a:solidFill>
                <a:latin typeface="Open Sans Light Bold Italics"/>
                <a:ea typeface="Open Sans Light Bold Italics"/>
                <a:cs typeface="Open Sans Light Bold Italics"/>
                <a:sym typeface="Open Sans Light Bold Italics"/>
              </a:rPr>
              <a:t>– MOLT framework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9652" y="-50800"/>
            <a:ext cx="20087303" cy="1028700"/>
            <a:chOff x="0" y="0"/>
            <a:chExt cx="5290483" cy="270933"/>
          </a:xfrm>
        </p:grpSpPr>
        <p:sp>
          <p:nvSpPr>
            <p:cNvPr id="3" name="Freeform 3"/>
            <p:cNvSpPr/>
            <p:nvPr/>
          </p:nvSpPr>
          <p:spPr>
            <a:xfrm>
              <a:off x="0" y="0"/>
              <a:ext cx="5290483" cy="270933"/>
            </a:xfrm>
            <a:custGeom>
              <a:avLst/>
              <a:gdLst/>
              <a:ahLst/>
              <a:cxnLst/>
              <a:rect l="l" t="t" r="r" b="b"/>
              <a:pathLst>
                <a:path w="5290483" h="270933">
                  <a:moveTo>
                    <a:pt x="0" y="0"/>
                  </a:moveTo>
                  <a:lnTo>
                    <a:pt x="5290483" y="0"/>
                  </a:lnTo>
                  <a:lnTo>
                    <a:pt x="5290483" y="270933"/>
                  </a:lnTo>
                  <a:lnTo>
                    <a:pt x="0" y="270933"/>
                  </a:lnTo>
                  <a:close/>
                </a:path>
              </a:pathLst>
            </a:custGeom>
            <a:solidFill>
              <a:srgbClr val="22466B"/>
            </a:solidFill>
          </p:spPr>
        </p:sp>
        <p:sp>
          <p:nvSpPr>
            <p:cNvPr id="4" name="TextBox 4"/>
            <p:cNvSpPr txBox="1"/>
            <p:nvPr/>
          </p:nvSpPr>
          <p:spPr>
            <a:xfrm>
              <a:off x="0" y="-38100"/>
              <a:ext cx="5290483" cy="30903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7326574" y="2560821"/>
            <a:ext cx="10961426" cy="4960045"/>
          </a:xfrm>
          <a:custGeom>
            <a:avLst/>
            <a:gdLst/>
            <a:ahLst/>
            <a:cxnLst/>
            <a:rect l="l" t="t" r="r" b="b"/>
            <a:pathLst>
              <a:path w="10961426" h="4960045">
                <a:moveTo>
                  <a:pt x="0" y="0"/>
                </a:moveTo>
                <a:lnTo>
                  <a:pt x="10961426" y="0"/>
                </a:lnTo>
                <a:lnTo>
                  <a:pt x="10961426" y="4960045"/>
                </a:lnTo>
                <a:lnTo>
                  <a:pt x="0" y="4960045"/>
                </a:lnTo>
                <a:lnTo>
                  <a:pt x="0" y="0"/>
                </a:lnTo>
                <a:close/>
              </a:path>
            </a:pathLst>
          </a:custGeom>
          <a:blipFill>
            <a:blip r:embed="rId3"/>
            <a:stretch>
              <a:fillRect/>
            </a:stretch>
          </a:blipFill>
        </p:spPr>
      </p:sp>
      <p:sp>
        <p:nvSpPr>
          <p:cNvPr id="6" name="TextBox 6"/>
          <p:cNvSpPr txBox="1"/>
          <p:nvPr/>
        </p:nvSpPr>
        <p:spPr>
          <a:xfrm>
            <a:off x="1724390" y="1194157"/>
            <a:ext cx="15261420" cy="695325"/>
          </a:xfrm>
          <a:prstGeom prst="rect">
            <a:avLst/>
          </a:prstGeom>
        </p:spPr>
        <p:txBody>
          <a:bodyPr lIns="0" tIns="0" rIns="0" bIns="0" rtlCol="0" anchor="t">
            <a:spAutoFit/>
          </a:bodyPr>
          <a:lstStyle/>
          <a:p>
            <a:pPr algn="ctr">
              <a:lnSpc>
                <a:spcPts val="5400"/>
              </a:lnSpc>
            </a:pPr>
            <a:r>
              <a:rPr lang="en-US" sz="4500">
                <a:solidFill>
                  <a:srgbClr val="22466B"/>
                </a:solidFill>
                <a:latin typeface="Source Han Serif JP Bold"/>
                <a:ea typeface="Source Han Serif JP Bold"/>
                <a:cs typeface="Source Han Serif JP Bold"/>
                <a:sym typeface="Source Han Serif JP Bold"/>
              </a:rPr>
              <a:t>Student Engagement</a:t>
            </a:r>
          </a:p>
        </p:txBody>
      </p:sp>
      <p:sp>
        <p:nvSpPr>
          <p:cNvPr id="7" name="TextBox 7"/>
          <p:cNvSpPr txBox="1"/>
          <p:nvPr/>
        </p:nvSpPr>
        <p:spPr>
          <a:xfrm>
            <a:off x="705629" y="2503671"/>
            <a:ext cx="6620946" cy="7306310"/>
          </a:xfrm>
          <a:prstGeom prst="rect">
            <a:avLst/>
          </a:prstGeom>
        </p:spPr>
        <p:txBody>
          <a:bodyPr lIns="0" tIns="0" rIns="0" bIns="0" rtlCol="0" anchor="t">
            <a:spAutoFit/>
          </a:bodyPr>
          <a:lstStyle/>
          <a:p>
            <a:pPr marL="561339" lvl="1" indent="-280669" algn="l">
              <a:lnSpc>
                <a:spcPts val="3639"/>
              </a:lnSpc>
              <a:buFont typeface="Arial"/>
              <a:buChar char="•"/>
            </a:pPr>
            <a:r>
              <a:rPr lang="en-US" sz="2599" b="1">
                <a:solidFill>
                  <a:srgbClr val="22466B"/>
                </a:solidFill>
                <a:latin typeface="Open Sans Light Bold"/>
                <a:ea typeface="Open Sans Light Bold"/>
                <a:cs typeface="Open Sans Light Bold"/>
                <a:sym typeface="Open Sans Light Bold"/>
              </a:rPr>
              <a:t>“level of both physical and psychological effort that students devote in their commitment to their studies” </a:t>
            </a:r>
            <a:r>
              <a:rPr lang="en-US" sz="2599" i="1">
                <a:solidFill>
                  <a:srgbClr val="22466B"/>
                </a:solidFill>
                <a:latin typeface="Open Sans Light Italics"/>
                <a:ea typeface="Open Sans Light Italics"/>
                <a:cs typeface="Open Sans Light Italics"/>
                <a:sym typeface="Open Sans Light Italics"/>
              </a:rPr>
              <a:t>(Astin, 1984, as cited in Cao, 2023)</a:t>
            </a:r>
          </a:p>
          <a:p>
            <a:pPr algn="l">
              <a:lnSpc>
                <a:spcPts val="3639"/>
              </a:lnSpc>
            </a:pPr>
            <a:endParaRPr lang="en-US" sz="2599" i="1">
              <a:solidFill>
                <a:srgbClr val="22466B"/>
              </a:solidFill>
              <a:latin typeface="Open Sans Light Italics"/>
              <a:ea typeface="Open Sans Light Italics"/>
              <a:cs typeface="Open Sans Light Italics"/>
              <a:sym typeface="Open Sans Light Italics"/>
            </a:endParaRPr>
          </a:p>
          <a:p>
            <a:pPr marL="561339" lvl="1" indent="-280669" algn="l">
              <a:lnSpc>
                <a:spcPts val="3639"/>
              </a:lnSpc>
              <a:buFont typeface="Arial"/>
              <a:buChar char="•"/>
            </a:pPr>
            <a:r>
              <a:rPr lang="en-US" sz="2599" b="1">
                <a:solidFill>
                  <a:srgbClr val="22466B"/>
                </a:solidFill>
                <a:latin typeface="Open Sans Light Bold"/>
                <a:ea typeface="Open Sans Light Bold"/>
                <a:cs typeface="Open Sans Light Bold"/>
                <a:sym typeface="Open Sans Light Bold"/>
              </a:rPr>
              <a:t>“the extent to which students are motivated to participate in academic work and the sense of connection they feel to that work, to their teacher, and to their peers“ </a:t>
            </a:r>
            <a:r>
              <a:rPr lang="en-US" sz="2599" i="1">
                <a:solidFill>
                  <a:srgbClr val="22466B"/>
                </a:solidFill>
                <a:latin typeface="Open Sans Light Italics"/>
                <a:ea typeface="Open Sans Light Italics"/>
                <a:cs typeface="Open Sans Light Italics"/>
                <a:sym typeface="Open Sans Light Italics"/>
              </a:rPr>
              <a:t>(Fredricks et al., 2004)</a:t>
            </a:r>
          </a:p>
          <a:p>
            <a:pPr algn="l">
              <a:lnSpc>
                <a:spcPts val="3639"/>
              </a:lnSpc>
            </a:pPr>
            <a:endParaRPr lang="en-US" sz="2599" i="1">
              <a:solidFill>
                <a:srgbClr val="22466B"/>
              </a:solidFill>
              <a:latin typeface="Open Sans Light Italics"/>
              <a:ea typeface="Open Sans Light Italics"/>
              <a:cs typeface="Open Sans Light Italics"/>
              <a:sym typeface="Open Sans Light Italics"/>
            </a:endParaRPr>
          </a:p>
          <a:p>
            <a:pPr algn="l">
              <a:lnSpc>
                <a:spcPts val="3639"/>
              </a:lnSpc>
            </a:pPr>
            <a:r>
              <a:rPr lang="en-US" sz="2599" b="1">
                <a:solidFill>
                  <a:srgbClr val="CD9461"/>
                </a:solidFill>
                <a:latin typeface="Open Sans Light Bold"/>
                <a:ea typeface="Open Sans Light Bold"/>
                <a:cs typeface="Open Sans Light Bold"/>
                <a:sym typeface="Open Sans Light Bold"/>
              </a:rPr>
              <a:t>=&gt;  </a:t>
            </a:r>
            <a:r>
              <a:rPr lang="en-US" sz="2599" b="1" i="1">
                <a:solidFill>
                  <a:srgbClr val="CD9461"/>
                </a:solidFill>
                <a:latin typeface="Open Sans Light Bold Italics"/>
                <a:ea typeface="Open Sans Light Bold Italics"/>
                <a:cs typeface="Open Sans Light Bold Italics"/>
                <a:sym typeface="Open Sans Light Bold Italics"/>
              </a:rPr>
              <a:t>the level of involvement, interest, and interaction students demonstrate during the learning process.</a:t>
            </a:r>
          </a:p>
        </p:txBody>
      </p:sp>
      <p:sp>
        <p:nvSpPr>
          <p:cNvPr id="8" name="TextBox 8"/>
          <p:cNvSpPr txBox="1"/>
          <p:nvPr/>
        </p:nvSpPr>
        <p:spPr>
          <a:xfrm>
            <a:off x="8931838" y="8318582"/>
            <a:ext cx="7567524" cy="1189355"/>
          </a:xfrm>
          <a:prstGeom prst="rect">
            <a:avLst/>
          </a:prstGeom>
        </p:spPr>
        <p:txBody>
          <a:bodyPr lIns="0" tIns="0" rIns="0" bIns="0" rtlCol="0" anchor="t">
            <a:spAutoFit/>
          </a:bodyPr>
          <a:lstStyle/>
          <a:p>
            <a:pPr algn="ctr">
              <a:lnSpc>
                <a:spcPts val="3219"/>
              </a:lnSpc>
              <a:spcBef>
                <a:spcPct val="0"/>
              </a:spcBef>
            </a:pPr>
            <a:r>
              <a:rPr lang="en-US" sz="2299" b="1" i="1">
                <a:solidFill>
                  <a:srgbClr val="030163"/>
                </a:solidFill>
                <a:latin typeface="Open Sans Light Bold Italics"/>
                <a:ea typeface="Open Sans Light Bold Italics"/>
                <a:cs typeface="Open Sans Light Bold Italics"/>
                <a:sym typeface="Open Sans Light Bold Italics"/>
              </a:rPr>
              <a:t>The engagement framework originally proposed by Fredricks et al. (2004), illustrated by Tran and Nguyen (2020)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9652" y="-50800"/>
            <a:ext cx="20087303" cy="1028700"/>
            <a:chOff x="0" y="0"/>
            <a:chExt cx="5290483" cy="270933"/>
          </a:xfrm>
        </p:grpSpPr>
        <p:sp>
          <p:nvSpPr>
            <p:cNvPr id="3" name="Freeform 3"/>
            <p:cNvSpPr/>
            <p:nvPr/>
          </p:nvSpPr>
          <p:spPr>
            <a:xfrm>
              <a:off x="0" y="0"/>
              <a:ext cx="5290483" cy="270933"/>
            </a:xfrm>
            <a:custGeom>
              <a:avLst/>
              <a:gdLst/>
              <a:ahLst/>
              <a:cxnLst/>
              <a:rect l="l" t="t" r="r" b="b"/>
              <a:pathLst>
                <a:path w="5290483" h="270933">
                  <a:moveTo>
                    <a:pt x="0" y="0"/>
                  </a:moveTo>
                  <a:lnTo>
                    <a:pt x="5290483" y="0"/>
                  </a:lnTo>
                  <a:lnTo>
                    <a:pt x="5290483" y="270933"/>
                  </a:lnTo>
                  <a:lnTo>
                    <a:pt x="0" y="270933"/>
                  </a:lnTo>
                  <a:close/>
                </a:path>
              </a:pathLst>
            </a:custGeom>
            <a:solidFill>
              <a:srgbClr val="22466B"/>
            </a:solidFill>
          </p:spPr>
        </p:sp>
        <p:sp>
          <p:nvSpPr>
            <p:cNvPr id="4" name="TextBox 4"/>
            <p:cNvSpPr txBox="1"/>
            <p:nvPr/>
          </p:nvSpPr>
          <p:spPr>
            <a:xfrm>
              <a:off x="0" y="-38100"/>
              <a:ext cx="5290483" cy="30903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735651" y="1381978"/>
            <a:ext cx="8408349" cy="6646334"/>
          </a:xfrm>
          <a:custGeom>
            <a:avLst/>
            <a:gdLst/>
            <a:ahLst/>
            <a:cxnLst/>
            <a:rect l="l" t="t" r="r" b="b"/>
            <a:pathLst>
              <a:path w="8408349" h="6646334">
                <a:moveTo>
                  <a:pt x="0" y="0"/>
                </a:moveTo>
                <a:lnTo>
                  <a:pt x="8408349" y="0"/>
                </a:lnTo>
                <a:lnTo>
                  <a:pt x="8408349" y="6646334"/>
                </a:lnTo>
                <a:lnTo>
                  <a:pt x="0" y="6646334"/>
                </a:lnTo>
                <a:lnTo>
                  <a:pt x="0" y="0"/>
                </a:lnTo>
                <a:close/>
              </a:path>
            </a:pathLst>
          </a:custGeom>
          <a:blipFill>
            <a:blip r:embed="rId3"/>
            <a:stretch>
              <a:fillRect r="-3858"/>
            </a:stretch>
          </a:blipFill>
        </p:spPr>
      </p:sp>
      <p:sp>
        <p:nvSpPr>
          <p:cNvPr id="6" name="Freeform 6"/>
          <p:cNvSpPr/>
          <p:nvPr/>
        </p:nvSpPr>
        <p:spPr>
          <a:xfrm>
            <a:off x="9144000" y="4705145"/>
            <a:ext cx="9426008" cy="4249170"/>
          </a:xfrm>
          <a:custGeom>
            <a:avLst/>
            <a:gdLst/>
            <a:ahLst/>
            <a:cxnLst/>
            <a:rect l="l" t="t" r="r" b="b"/>
            <a:pathLst>
              <a:path w="9426008" h="4249170">
                <a:moveTo>
                  <a:pt x="0" y="0"/>
                </a:moveTo>
                <a:lnTo>
                  <a:pt x="9426008" y="0"/>
                </a:lnTo>
                <a:lnTo>
                  <a:pt x="9426008" y="4249170"/>
                </a:lnTo>
                <a:lnTo>
                  <a:pt x="0" y="4249170"/>
                </a:lnTo>
                <a:lnTo>
                  <a:pt x="0" y="0"/>
                </a:lnTo>
                <a:close/>
              </a:path>
            </a:pathLst>
          </a:custGeom>
          <a:blipFill>
            <a:blip r:embed="rId4"/>
            <a:stretch>
              <a:fillRect l="-6437"/>
            </a:stretch>
          </a:blipFill>
        </p:spPr>
      </p:sp>
      <p:sp>
        <p:nvSpPr>
          <p:cNvPr id="7" name="TextBox 7"/>
          <p:cNvSpPr txBox="1"/>
          <p:nvPr/>
        </p:nvSpPr>
        <p:spPr>
          <a:xfrm>
            <a:off x="2719328" y="9210675"/>
            <a:ext cx="12849345" cy="422275"/>
          </a:xfrm>
          <a:prstGeom prst="rect">
            <a:avLst/>
          </a:prstGeom>
        </p:spPr>
        <p:txBody>
          <a:bodyPr lIns="0" tIns="0" rIns="0" bIns="0" rtlCol="0" anchor="t">
            <a:spAutoFit/>
          </a:bodyPr>
          <a:lstStyle/>
          <a:p>
            <a:pPr algn="ctr">
              <a:lnSpc>
                <a:spcPts val="3499"/>
              </a:lnSpc>
              <a:spcBef>
                <a:spcPct val="0"/>
              </a:spcBef>
            </a:pPr>
            <a:r>
              <a:rPr lang="en-US" sz="2499" b="1" i="1">
                <a:solidFill>
                  <a:srgbClr val="030163"/>
                </a:solidFill>
                <a:latin typeface="Open Sans Light Bold Italics"/>
                <a:ea typeface="Open Sans Light Bold Italics"/>
                <a:cs typeface="Open Sans Light Bold Italics"/>
                <a:sym typeface="Open Sans Light Bold Italics"/>
              </a:rPr>
              <a:t>Standardized 15 items for each of the 3 engagement dimensions - Maroco et al. (2016)</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9652" y="-50800"/>
            <a:ext cx="20087303" cy="1028700"/>
            <a:chOff x="0" y="0"/>
            <a:chExt cx="5290483" cy="270933"/>
          </a:xfrm>
        </p:grpSpPr>
        <p:sp>
          <p:nvSpPr>
            <p:cNvPr id="3" name="Freeform 3"/>
            <p:cNvSpPr/>
            <p:nvPr/>
          </p:nvSpPr>
          <p:spPr>
            <a:xfrm>
              <a:off x="0" y="0"/>
              <a:ext cx="5290483" cy="270933"/>
            </a:xfrm>
            <a:custGeom>
              <a:avLst/>
              <a:gdLst/>
              <a:ahLst/>
              <a:cxnLst/>
              <a:rect l="l" t="t" r="r" b="b"/>
              <a:pathLst>
                <a:path w="5290483" h="270933">
                  <a:moveTo>
                    <a:pt x="0" y="0"/>
                  </a:moveTo>
                  <a:lnTo>
                    <a:pt x="5290483" y="0"/>
                  </a:lnTo>
                  <a:lnTo>
                    <a:pt x="5290483" y="270933"/>
                  </a:lnTo>
                  <a:lnTo>
                    <a:pt x="0" y="270933"/>
                  </a:lnTo>
                  <a:close/>
                </a:path>
              </a:pathLst>
            </a:custGeom>
            <a:solidFill>
              <a:srgbClr val="22466B"/>
            </a:solidFill>
          </p:spPr>
        </p:sp>
        <p:sp>
          <p:nvSpPr>
            <p:cNvPr id="4" name="TextBox 4"/>
            <p:cNvSpPr txBox="1"/>
            <p:nvPr/>
          </p:nvSpPr>
          <p:spPr>
            <a:xfrm>
              <a:off x="0" y="-38100"/>
              <a:ext cx="5290483" cy="309033"/>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flipH="1" flipV="1">
            <a:off x="1856002" y="2562593"/>
            <a:ext cx="0" cy="6695707"/>
          </a:xfrm>
          <a:prstGeom prst="line">
            <a:avLst/>
          </a:prstGeom>
          <a:ln w="66675" cap="flat">
            <a:solidFill>
              <a:srgbClr val="CD9461"/>
            </a:solidFill>
            <a:prstDash val="solid"/>
            <a:headEnd type="none" w="sm" len="sm"/>
            <a:tailEnd type="none" w="sm" len="sm"/>
          </a:ln>
        </p:spPr>
      </p:sp>
      <p:grpSp>
        <p:nvGrpSpPr>
          <p:cNvPr id="6" name="Group 6"/>
          <p:cNvGrpSpPr/>
          <p:nvPr/>
        </p:nvGrpSpPr>
        <p:grpSpPr>
          <a:xfrm>
            <a:off x="3441016" y="3490151"/>
            <a:ext cx="4119058" cy="3984744"/>
            <a:chOff x="0" y="0"/>
            <a:chExt cx="997801" cy="965264"/>
          </a:xfrm>
        </p:grpSpPr>
        <p:sp>
          <p:nvSpPr>
            <p:cNvPr id="7" name="Freeform 7"/>
            <p:cNvSpPr/>
            <p:nvPr/>
          </p:nvSpPr>
          <p:spPr>
            <a:xfrm>
              <a:off x="0" y="0"/>
              <a:ext cx="997801" cy="965264"/>
            </a:xfrm>
            <a:custGeom>
              <a:avLst/>
              <a:gdLst/>
              <a:ahLst/>
              <a:cxnLst/>
              <a:rect l="l" t="t" r="r" b="b"/>
              <a:pathLst>
                <a:path w="997801" h="965264">
                  <a:moveTo>
                    <a:pt x="498900" y="0"/>
                  </a:moveTo>
                  <a:cubicBezTo>
                    <a:pt x="223365" y="0"/>
                    <a:pt x="0" y="216082"/>
                    <a:pt x="0" y="482632"/>
                  </a:cubicBezTo>
                  <a:cubicBezTo>
                    <a:pt x="0" y="749183"/>
                    <a:pt x="223365" y="965264"/>
                    <a:pt x="498900" y="965264"/>
                  </a:cubicBezTo>
                  <a:cubicBezTo>
                    <a:pt x="774435" y="965264"/>
                    <a:pt x="997801" y="749183"/>
                    <a:pt x="997801" y="482632"/>
                  </a:cubicBezTo>
                  <a:cubicBezTo>
                    <a:pt x="997801" y="216082"/>
                    <a:pt x="774435" y="0"/>
                    <a:pt x="498900" y="0"/>
                  </a:cubicBezTo>
                  <a:close/>
                </a:path>
              </a:pathLst>
            </a:custGeom>
            <a:solidFill>
              <a:srgbClr val="22466B"/>
            </a:solidFill>
          </p:spPr>
        </p:sp>
        <p:sp>
          <p:nvSpPr>
            <p:cNvPr id="8" name="TextBox 8"/>
            <p:cNvSpPr txBox="1"/>
            <p:nvPr/>
          </p:nvSpPr>
          <p:spPr>
            <a:xfrm>
              <a:off x="93544" y="23819"/>
              <a:ext cx="810713" cy="850952"/>
            </a:xfrm>
            <a:prstGeom prst="rect">
              <a:avLst/>
            </a:prstGeom>
          </p:spPr>
          <p:txBody>
            <a:bodyPr lIns="50800" tIns="50800" rIns="50800" bIns="50800" rtlCol="0" anchor="ctr"/>
            <a:lstStyle/>
            <a:p>
              <a:pPr algn="ctr">
                <a:lnSpc>
                  <a:spcPts val="5040"/>
                </a:lnSpc>
              </a:pPr>
              <a:r>
                <a:rPr lang="en-US" sz="3600" b="1">
                  <a:solidFill>
                    <a:srgbClr val="FFFFFF"/>
                  </a:solidFill>
                  <a:latin typeface="Open Sans Light Bold"/>
                  <a:ea typeface="Open Sans Light Bold"/>
                  <a:cs typeface="Open Sans Light Bold"/>
                  <a:sym typeface="Open Sans Light Bold"/>
                </a:rPr>
                <a:t>Motivational Strategies</a:t>
              </a:r>
            </a:p>
          </p:txBody>
        </p:sp>
      </p:grpSp>
      <p:grpSp>
        <p:nvGrpSpPr>
          <p:cNvPr id="9" name="Group 9"/>
          <p:cNvGrpSpPr/>
          <p:nvPr/>
        </p:nvGrpSpPr>
        <p:grpSpPr>
          <a:xfrm>
            <a:off x="12109720" y="3490151"/>
            <a:ext cx="3984744" cy="398474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466B"/>
            </a:solidFill>
          </p:spPr>
        </p:sp>
        <p:sp>
          <p:nvSpPr>
            <p:cNvPr id="11" name="TextBox 11"/>
            <p:cNvSpPr txBox="1"/>
            <p:nvPr/>
          </p:nvSpPr>
          <p:spPr>
            <a:xfrm>
              <a:off x="76200" y="9525"/>
              <a:ext cx="660400" cy="727075"/>
            </a:xfrm>
            <a:prstGeom prst="rect">
              <a:avLst/>
            </a:prstGeom>
          </p:spPr>
          <p:txBody>
            <a:bodyPr lIns="50800" tIns="50800" rIns="50800" bIns="50800" rtlCol="0" anchor="ctr"/>
            <a:lstStyle/>
            <a:p>
              <a:pPr algn="ctr">
                <a:lnSpc>
                  <a:spcPts val="5039"/>
                </a:lnSpc>
              </a:pPr>
              <a:r>
                <a:rPr lang="en-US" sz="3599" b="1">
                  <a:solidFill>
                    <a:srgbClr val="FFFFFF"/>
                  </a:solidFill>
                  <a:latin typeface="Open Sans Light Bold"/>
                  <a:ea typeface="Open Sans Light Bold"/>
                  <a:cs typeface="Open Sans Light Bold"/>
                  <a:sym typeface="Open Sans Light Bold"/>
                </a:rPr>
                <a:t>Student Engagement</a:t>
              </a:r>
            </a:p>
          </p:txBody>
        </p:sp>
      </p:grpSp>
      <p:grpSp>
        <p:nvGrpSpPr>
          <p:cNvPr id="12" name="Group 12"/>
          <p:cNvGrpSpPr/>
          <p:nvPr/>
        </p:nvGrpSpPr>
        <p:grpSpPr>
          <a:xfrm>
            <a:off x="7863044" y="4680741"/>
            <a:ext cx="3943707" cy="1934644"/>
            <a:chOff x="0" y="0"/>
            <a:chExt cx="1230104" cy="603446"/>
          </a:xfrm>
        </p:grpSpPr>
        <p:sp>
          <p:nvSpPr>
            <p:cNvPr id="13" name="Freeform 13"/>
            <p:cNvSpPr/>
            <p:nvPr/>
          </p:nvSpPr>
          <p:spPr>
            <a:xfrm>
              <a:off x="0" y="0"/>
              <a:ext cx="1230104" cy="603446"/>
            </a:xfrm>
            <a:custGeom>
              <a:avLst/>
              <a:gdLst/>
              <a:ahLst/>
              <a:cxnLst/>
              <a:rect l="l" t="t" r="r" b="b"/>
              <a:pathLst>
                <a:path w="1230104" h="603446">
                  <a:moveTo>
                    <a:pt x="1230104" y="301723"/>
                  </a:moveTo>
                  <a:lnTo>
                    <a:pt x="823704" y="0"/>
                  </a:lnTo>
                  <a:lnTo>
                    <a:pt x="823704" y="203200"/>
                  </a:lnTo>
                  <a:lnTo>
                    <a:pt x="0" y="203200"/>
                  </a:lnTo>
                  <a:lnTo>
                    <a:pt x="0" y="400246"/>
                  </a:lnTo>
                  <a:lnTo>
                    <a:pt x="823704" y="400246"/>
                  </a:lnTo>
                  <a:lnTo>
                    <a:pt x="823704" y="603446"/>
                  </a:lnTo>
                  <a:lnTo>
                    <a:pt x="1230104" y="301723"/>
                  </a:lnTo>
                  <a:close/>
                </a:path>
              </a:pathLst>
            </a:custGeom>
            <a:solidFill>
              <a:srgbClr val="CD9461"/>
            </a:solidFill>
          </p:spPr>
        </p:sp>
        <p:sp>
          <p:nvSpPr>
            <p:cNvPr id="14" name="TextBox 14"/>
            <p:cNvSpPr txBox="1"/>
            <p:nvPr/>
          </p:nvSpPr>
          <p:spPr>
            <a:xfrm>
              <a:off x="0" y="155575"/>
              <a:ext cx="1128504" cy="244671"/>
            </a:xfrm>
            <a:prstGeom prst="rect">
              <a:avLst/>
            </a:prstGeom>
          </p:spPr>
          <p:txBody>
            <a:bodyPr lIns="50800" tIns="50800" rIns="50800" bIns="50800" rtlCol="0" anchor="ctr"/>
            <a:lstStyle/>
            <a:p>
              <a:pPr algn="ctr">
                <a:lnSpc>
                  <a:spcPts val="3219"/>
                </a:lnSpc>
              </a:pPr>
              <a:r>
                <a:rPr lang="en-US" sz="2299" b="1">
                  <a:solidFill>
                    <a:srgbClr val="FFFFFF"/>
                  </a:solidFill>
                  <a:latin typeface="Open Sans Light Bold"/>
                  <a:ea typeface="Open Sans Light Bold"/>
                  <a:cs typeface="Open Sans Light Bold"/>
                  <a:sym typeface="Open Sans Light Bold"/>
                </a:rPr>
                <a:t>Student Engagement</a:t>
              </a:r>
            </a:p>
          </p:txBody>
        </p:sp>
      </p:grpSp>
      <p:sp>
        <p:nvSpPr>
          <p:cNvPr id="15" name="TextBox 15"/>
          <p:cNvSpPr txBox="1"/>
          <p:nvPr/>
        </p:nvSpPr>
        <p:spPr>
          <a:xfrm>
            <a:off x="-1159329" y="1417821"/>
            <a:ext cx="15261420" cy="695325"/>
          </a:xfrm>
          <a:prstGeom prst="rect">
            <a:avLst/>
          </a:prstGeom>
        </p:spPr>
        <p:txBody>
          <a:bodyPr lIns="0" tIns="0" rIns="0" bIns="0" rtlCol="0" anchor="t">
            <a:spAutoFit/>
          </a:bodyPr>
          <a:lstStyle/>
          <a:p>
            <a:pPr algn="ctr">
              <a:lnSpc>
                <a:spcPts val="5400"/>
              </a:lnSpc>
            </a:pPr>
            <a:r>
              <a:rPr lang="en-US" sz="4500">
                <a:solidFill>
                  <a:srgbClr val="22466B"/>
                </a:solidFill>
                <a:latin typeface="Source Han Serif JP Bold"/>
                <a:ea typeface="Source Han Serif JP Bold"/>
                <a:cs typeface="Source Han Serif JP Bold"/>
                <a:sym typeface="Source Han Serif JP Bold"/>
              </a:rPr>
              <a:t>Relationship between MSs and SE</a:t>
            </a:r>
          </a:p>
        </p:txBody>
      </p:sp>
      <p:sp>
        <p:nvSpPr>
          <p:cNvPr id="16" name="TextBox 16"/>
          <p:cNvSpPr txBox="1"/>
          <p:nvPr/>
        </p:nvSpPr>
        <p:spPr>
          <a:xfrm>
            <a:off x="5500545" y="8398827"/>
            <a:ext cx="9123921" cy="1661796"/>
          </a:xfrm>
          <a:prstGeom prst="rect">
            <a:avLst/>
          </a:prstGeom>
        </p:spPr>
        <p:txBody>
          <a:bodyPr lIns="0" tIns="0" rIns="0" bIns="0" rtlCol="0" anchor="t">
            <a:spAutoFit/>
          </a:bodyPr>
          <a:lstStyle/>
          <a:p>
            <a:pPr algn="ctr">
              <a:lnSpc>
                <a:spcPts val="4479"/>
              </a:lnSpc>
            </a:pPr>
            <a:r>
              <a:rPr lang="en-US" sz="3199" b="1" i="1">
                <a:solidFill>
                  <a:srgbClr val="030163"/>
                </a:solidFill>
                <a:latin typeface="Open Sans Light Bold Italics"/>
                <a:ea typeface="Open Sans Light Bold Italics"/>
                <a:cs typeface="Open Sans Light Bold Italics"/>
                <a:sym typeface="Open Sans Light Bold Italics"/>
              </a:rPr>
              <a:t>Theoretical assumption of the relationship between two constructs</a:t>
            </a:r>
          </a:p>
          <a:p>
            <a:pPr algn="ctr">
              <a:lnSpc>
                <a:spcPts val="4479"/>
              </a:lnSpc>
              <a:spcBef>
                <a:spcPct val="0"/>
              </a:spcBef>
            </a:pPr>
            <a:endParaRPr lang="en-US" sz="3199" b="1" i="1">
              <a:solidFill>
                <a:srgbClr val="030163"/>
              </a:solidFill>
              <a:latin typeface="Open Sans Light Bold Italics"/>
              <a:ea typeface="Open Sans Light Bold Italics"/>
              <a:cs typeface="Open Sans Light Bold Italics"/>
              <a:sym typeface="Open Sans Light Bold Itali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9652" y="-50800"/>
            <a:ext cx="20087303" cy="1028700"/>
            <a:chOff x="0" y="0"/>
            <a:chExt cx="5290483" cy="270933"/>
          </a:xfrm>
        </p:grpSpPr>
        <p:sp>
          <p:nvSpPr>
            <p:cNvPr id="3" name="Freeform 3"/>
            <p:cNvSpPr/>
            <p:nvPr/>
          </p:nvSpPr>
          <p:spPr>
            <a:xfrm>
              <a:off x="0" y="0"/>
              <a:ext cx="5290483" cy="270933"/>
            </a:xfrm>
            <a:custGeom>
              <a:avLst/>
              <a:gdLst/>
              <a:ahLst/>
              <a:cxnLst/>
              <a:rect l="l" t="t" r="r" b="b"/>
              <a:pathLst>
                <a:path w="5290483" h="270933">
                  <a:moveTo>
                    <a:pt x="0" y="0"/>
                  </a:moveTo>
                  <a:lnTo>
                    <a:pt x="5290483" y="0"/>
                  </a:lnTo>
                  <a:lnTo>
                    <a:pt x="5290483" y="270933"/>
                  </a:lnTo>
                  <a:lnTo>
                    <a:pt x="0" y="270933"/>
                  </a:lnTo>
                  <a:close/>
                </a:path>
              </a:pathLst>
            </a:custGeom>
            <a:solidFill>
              <a:srgbClr val="22466B"/>
            </a:solidFill>
          </p:spPr>
        </p:sp>
        <p:sp>
          <p:nvSpPr>
            <p:cNvPr id="4" name="TextBox 4"/>
            <p:cNvSpPr txBox="1"/>
            <p:nvPr/>
          </p:nvSpPr>
          <p:spPr>
            <a:xfrm>
              <a:off x="0" y="-38100"/>
              <a:ext cx="5290483" cy="309033"/>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flipH="1" flipV="1">
            <a:off x="2899771" y="2562593"/>
            <a:ext cx="0" cy="6695707"/>
          </a:xfrm>
          <a:prstGeom prst="line">
            <a:avLst/>
          </a:prstGeom>
          <a:ln w="66675" cap="flat">
            <a:solidFill>
              <a:srgbClr val="CD9461"/>
            </a:solidFill>
            <a:prstDash val="solid"/>
            <a:headEnd type="none" w="sm" len="sm"/>
            <a:tailEnd type="none" w="sm" len="sm"/>
          </a:ln>
        </p:spPr>
      </p:sp>
      <p:sp>
        <p:nvSpPr>
          <p:cNvPr id="6" name="TextBox 6"/>
          <p:cNvSpPr txBox="1"/>
          <p:nvPr/>
        </p:nvSpPr>
        <p:spPr>
          <a:xfrm>
            <a:off x="-1264175" y="1417821"/>
            <a:ext cx="11338349" cy="695325"/>
          </a:xfrm>
          <a:prstGeom prst="rect">
            <a:avLst/>
          </a:prstGeom>
        </p:spPr>
        <p:txBody>
          <a:bodyPr lIns="0" tIns="0" rIns="0" bIns="0" rtlCol="0" anchor="t">
            <a:spAutoFit/>
          </a:bodyPr>
          <a:lstStyle/>
          <a:p>
            <a:pPr algn="ctr">
              <a:lnSpc>
                <a:spcPts val="5400"/>
              </a:lnSpc>
            </a:pPr>
            <a:r>
              <a:rPr lang="en-US" sz="4500">
                <a:solidFill>
                  <a:srgbClr val="22466B"/>
                </a:solidFill>
                <a:latin typeface="Source Han Serif JP Bold"/>
                <a:ea typeface="Source Han Serif JP Bold"/>
                <a:cs typeface="Source Han Serif JP Bold"/>
                <a:sym typeface="Source Han Serif JP Bold"/>
              </a:rPr>
              <a:t>Reasearch Gap</a:t>
            </a:r>
          </a:p>
        </p:txBody>
      </p:sp>
      <p:sp>
        <p:nvSpPr>
          <p:cNvPr id="7" name="TextBox 7"/>
          <p:cNvSpPr txBox="1"/>
          <p:nvPr/>
        </p:nvSpPr>
        <p:spPr>
          <a:xfrm>
            <a:off x="3329448" y="2697213"/>
            <a:ext cx="13169914" cy="5445125"/>
          </a:xfrm>
          <a:prstGeom prst="rect">
            <a:avLst/>
          </a:prstGeom>
        </p:spPr>
        <p:txBody>
          <a:bodyPr lIns="0" tIns="0" rIns="0" bIns="0" rtlCol="0" anchor="t">
            <a:spAutoFit/>
          </a:bodyPr>
          <a:lstStyle/>
          <a:p>
            <a:pPr marL="755651" lvl="1" indent="-377825" algn="l">
              <a:lnSpc>
                <a:spcPts val="5425"/>
              </a:lnSpc>
              <a:buFont typeface="Arial"/>
              <a:buChar char="•"/>
            </a:pPr>
            <a:r>
              <a:rPr lang="en-US" sz="3500" b="1">
                <a:solidFill>
                  <a:srgbClr val="000000"/>
                </a:solidFill>
                <a:latin typeface="Open Sans Light Bold"/>
                <a:ea typeface="Open Sans Light Bold"/>
                <a:cs typeface="Open Sans Light Bold"/>
                <a:sym typeface="Open Sans Light Bold"/>
              </a:rPr>
              <a:t>Few studies directly explore how teachers' use of motivational strategies impacts students' engagement based on student perspectives</a:t>
            </a:r>
          </a:p>
          <a:p>
            <a:pPr marL="755651" lvl="1" indent="-377825" algn="l">
              <a:lnSpc>
                <a:spcPts val="5425"/>
              </a:lnSpc>
              <a:buFont typeface="Arial"/>
              <a:buChar char="•"/>
            </a:pPr>
            <a:r>
              <a:rPr lang="en-US" sz="3500" b="1">
                <a:solidFill>
                  <a:srgbClr val="000000"/>
                </a:solidFill>
                <a:latin typeface="Open Sans Light Bold"/>
                <a:ea typeface="Open Sans Light Bold"/>
                <a:cs typeface="Open Sans Light Bold"/>
                <a:sym typeface="Open Sans Light Bold"/>
              </a:rPr>
              <a:t>Not every method/ strategy can bring results in every setting </a:t>
            </a:r>
            <a:r>
              <a:rPr lang="en-US" sz="3500" i="1">
                <a:solidFill>
                  <a:srgbClr val="000000"/>
                </a:solidFill>
                <a:latin typeface="Open Sans Light Italics"/>
                <a:ea typeface="Open Sans Light Italics"/>
                <a:cs typeface="Open Sans Light Italics"/>
                <a:sym typeface="Open Sans Light Italics"/>
              </a:rPr>
              <a:t>(Dornyei, 2001)</a:t>
            </a:r>
          </a:p>
          <a:p>
            <a:pPr marL="755651" lvl="1" indent="-377825" algn="l">
              <a:lnSpc>
                <a:spcPts val="5425"/>
              </a:lnSpc>
              <a:buFont typeface="Arial"/>
              <a:buChar char="•"/>
            </a:pPr>
            <a:r>
              <a:rPr lang="en-US" sz="3500" b="1">
                <a:solidFill>
                  <a:srgbClr val="000000"/>
                </a:solidFill>
                <a:latin typeface="Open Sans Light Bold"/>
                <a:ea typeface="Open Sans Light Bold"/>
                <a:cs typeface="Open Sans Light Bold"/>
                <a:sym typeface="Open Sans Light Bold"/>
              </a:rPr>
              <a:t>A significant gap exists in exploring this correlation within the context of a challenging subject like the research methodology course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grpSp>
        <p:nvGrpSpPr>
          <p:cNvPr id="2" name="Group 2"/>
          <p:cNvGrpSpPr/>
          <p:nvPr/>
        </p:nvGrpSpPr>
        <p:grpSpPr>
          <a:xfrm>
            <a:off x="-1206408" y="-1266919"/>
            <a:ext cx="2412815" cy="4591239"/>
            <a:chOff x="0" y="0"/>
            <a:chExt cx="635474" cy="1209215"/>
          </a:xfrm>
        </p:grpSpPr>
        <p:sp>
          <p:nvSpPr>
            <p:cNvPr id="3" name="Freeform 3"/>
            <p:cNvSpPr/>
            <p:nvPr/>
          </p:nvSpPr>
          <p:spPr>
            <a:xfrm>
              <a:off x="0" y="0"/>
              <a:ext cx="635474" cy="1209215"/>
            </a:xfrm>
            <a:custGeom>
              <a:avLst/>
              <a:gdLst/>
              <a:ahLst/>
              <a:cxnLst/>
              <a:rect l="l" t="t" r="r" b="b"/>
              <a:pathLst>
                <a:path w="635474" h="1209215">
                  <a:moveTo>
                    <a:pt x="0" y="0"/>
                  </a:moveTo>
                  <a:lnTo>
                    <a:pt x="635474" y="0"/>
                  </a:lnTo>
                  <a:lnTo>
                    <a:pt x="635474" y="1209215"/>
                  </a:lnTo>
                  <a:lnTo>
                    <a:pt x="0" y="1209215"/>
                  </a:lnTo>
                  <a:close/>
                </a:path>
              </a:pathLst>
            </a:custGeom>
            <a:solidFill>
              <a:srgbClr val="22466B"/>
            </a:solidFill>
          </p:spPr>
        </p:sp>
        <p:sp>
          <p:nvSpPr>
            <p:cNvPr id="4" name="TextBox 4"/>
            <p:cNvSpPr txBox="1"/>
            <p:nvPr/>
          </p:nvSpPr>
          <p:spPr>
            <a:xfrm>
              <a:off x="0" y="-38100"/>
              <a:ext cx="635474" cy="1247315"/>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2086139" y="1019175"/>
            <a:ext cx="8554146" cy="1000125"/>
          </a:xfrm>
          <a:prstGeom prst="rect">
            <a:avLst/>
          </a:prstGeom>
        </p:spPr>
        <p:txBody>
          <a:bodyPr lIns="0" tIns="0" rIns="0" bIns="0" rtlCol="0" anchor="t">
            <a:spAutoFit/>
          </a:bodyPr>
          <a:lstStyle/>
          <a:p>
            <a:pPr algn="l">
              <a:lnSpc>
                <a:spcPts val="7800"/>
              </a:lnSpc>
            </a:pPr>
            <a:r>
              <a:rPr lang="en-US" sz="6500">
                <a:solidFill>
                  <a:srgbClr val="22466B"/>
                </a:solidFill>
                <a:latin typeface="Source Han Serif JP Bold"/>
                <a:ea typeface="Source Han Serif JP Bold"/>
                <a:cs typeface="Source Han Serif JP Bold"/>
                <a:sym typeface="Source Han Serif JP Bold"/>
              </a:rPr>
              <a:t>Research context</a:t>
            </a:r>
          </a:p>
        </p:txBody>
      </p:sp>
      <p:sp>
        <p:nvSpPr>
          <p:cNvPr id="6" name="TextBox 6"/>
          <p:cNvSpPr txBox="1"/>
          <p:nvPr/>
        </p:nvSpPr>
        <p:spPr>
          <a:xfrm>
            <a:off x="1827526" y="2957377"/>
            <a:ext cx="11907654" cy="3683000"/>
          </a:xfrm>
          <a:prstGeom prst="rect">
            <a:avLst/>
          </a:prstGeom>
        </p:spPr>
        <p:txBody>
          <a:bodyPr lIns="0" tIns="0" rIns="0" bIns="0" rtlCol="0" anchor="t">
            <a:spAutoFit/>
          </a:bodyPr>
          <a:lstStyle/>
          <a:p>
            <a:pPr algn="l">
              <a:lnSpc>
                <a:spcPts val="4899"/>
              </a:lnSpc>
              <a:spcBef>
                <a:spcPct val="0"/>
              </a:spcBef>
            </a:pPr>
            <a:r>
              <a:rPr lang="en-US" sz="3499" b="1">
                <a:solidFill>
                  <a:srgbClr val="DE8638"/>
                </a:solidFill>
                <a:latin typeface="Open Sans Light Bold"/>
                <a:ea typeface="Open Sans Light Bold"/>
                <a:cs typeface="Open Sans Light Bold"/>
                <a:sym typeface="Open Sans Light Bold"/>
              </a:rPr>
              <a:t>The Research Methodology course at FELTE, ULIS, VNU</a:t>
            </a:r>
          </a:p>
          <a:p>
            <a:pPr marL="755647" lvl="1" indent="-377824" algn="l">
              <a:lnSpc>
                <a:spcPts val="4899"/>
              </a:lnSpc>
              <a:spcBef>
                <a:spcPct val="0"/>
              </a:spcBef>
              <a:buFont typeface="Arial"/>
              <a:buChar char="•"/>
            </a:pPr>
            <a:r>
              <a:rPr lang="en-US" sz="3499" b="1">
                <a:solidFill>
                  <a:srgbClr val="000000"/>
                </a:solidFill>
                <a:latin typeface="Open Sans Light Bold"/>
                <a:ea typeface="Open Sans Light Bold"/>
                <a:cs typeface="Open Sans Light Bold"/>
                <a:sym typeface="Open Sans Light Bold"/>
              </a:rPr>
              <a:t>A compulsory and crucial subject in the curriculum.</a:t>
            </a:r>
          </a:p>
          <a:p>
            <a:pPr marL="755647" lvl="1" indent="-377824" algn="l">
              <a:lnSpc>
                <a:spcPts val="4899"/>
              </a:lnSpc>
              <a:spcBef>
                <a:spcPct val="0"/>
              </a:spcBef>
              <a:buFont typeface="Arial"/>
              <a:buChar char="•"/>
            </a:pPr>
            <a:r>
              <a:rPr lang="en-US" sz="3499" b="1">
                <a:solidFill>
                  <a:srgbClr val="000000"/>
                </a:solidFill>
                <a:latin typeface="Open Sans Light Bold"/>
                <a:ea typeface="Open Sans Light Bold"/>
                <a:cs typeface="Open Sans Light Bold"/>
                <a:sym typeface="Open Sans Light Bold"/>
              </a:rPr>
              <a:t>A course that is often perceived as abstract and difficult.</a:t>
            </a:r>
          </a:p>
        </p:txBody>
      </p:sp>
      <p:sp>
        <p:nvSpPr>
          <p:cNvPr id="7" name="TextBox 7"/>
          <p:cNvSpPr txBox="1"/>
          <p:nvPr/>
        </p:nvSpPr>
        <p:spPr>
          <a:xfrm>
            <a:off x="1827526" y="6813550"/>
            <a:ext cx="11541285" cy="2444750"/>
          </a:xfrm>
          <a:prstGeom prst="rect">
            <a:avLst/>
          </a:prstGeom>
        </p:spPr>
        <p:txBody>
          <a:bodyPr lIns="0" tIns="0" rIns="0" bIns="0" rtlCol="0" anchor="t">
            <a:spAutoFit/>
          </a:bodyPr>
          <a:lstStyle/>
          <a:p>
            <a:pPr algn="l">
              <a:lnSpc>
                <a:spcPts val="4899"/>
              </a:lnSpc>
              <a:spcBef>
                <a:spcPct val="0"/>
              </a:spcBef>
            </a:pPr>
            <a:r>
              <a:rPr lang="en-US" sz="3499" b="1">
                <a:solidFill>
                  <a:srgbClr val="DE8638"/>
                </a:solidFill>
                <a:latin typeface="Open Sans Light Bold"/>
                <a:ea typeface="Open Sans Light Bold"/>
                <a:cs typeface="Open Sans Light Bold"/>
                <a:sym typeface="Open Sans Light Bold"/>
              </a:rPr>
              <a:t>Perspectives from FELTE third-year students</a:t>
            </a:r>
          </a:p>
          <a:p>
            <a:pPr marL="755647" lvl="1" indent="-377824" algn="l">
              <a:lnSpc>
                <a:spcPts val="4899"/>
              </a:lnSpc>
              <a:spcBef>
                <a:spcPct val="0"/>
              </a:spcBef>
              <a:buFont typeface="Arial"/>
              <a:buChar char="•"/>
            </a:pPr>
            <a:r>
              <a:rPr lang="en-US" sz="3499" b="1">
                <a:solidFill>
                  <a:srgbClr val="000000"/>
                </a:solidFill>
                <a:latin typeface="Open Sans Light Bold"/>
                <a:ea typeface="Open Sans Light Bold"/>
                <a:cs typeface="Open Sans Light Bold"/>
                <a:sym typeface="Open Sans Light Bold"/>
              </a:rPr>
              <a:t>The research was conducted while third-year students were engaged in their RM studies </a:t>
            </a:r>
          </a:p>
          <a:p>
            <a:pPr algn="l">
              <a:lnSpc>
                <a:spcPts val="4899"/>
              </a:lnSpc>
              <a:spcBef>
                <a:spcPct val="0"/>
              </a:spcBef>
            </a:pPr>
            <a:r>
              <a:rPr lang="en-US" sz="3499" b="1">
                <a:solidFill>
                  <a:srgbClr val="000000"/>
                </a:solidFill>
                <a:latin typeface="Open Sans Light Bold"/>
                <a:ea typeface="Open Sans Light Bold"/>
                <a:cs typeface="Open Sans Light Bold"/>
                <a:sym typeface="Open Sans Light Bold"/>
              </a:rPr>
              <a:t>==&gt; precise and dependable viewpoints</a:t>
            </a:r>
          </a:p>
        </p:txBody>
      </p:sp>
      <p:grpSp>
        <p:nvGrpSpPr>
          <p:cNvPr id="8" name="Group 8"/>
          <p:cNvGrpSpPr/>
          <p:nvPr/>
        </p:nvGrpSpPr>
        <p:grpSpPr>
          <a:xfrm>
            <a:off x="14611480" y="-172409"/>
            <a:ext cx="8009005" cy="10287000"/>
            <a:chOff x="0" y="0"/>
            <a:chExt cx="2109368" cy="2709333"/>
          </a:xfrm>
        </p:grpSpPr>
        <p:sp>
          <p:nvSpPr>
            <p:cNvPr id="9" name="Freeform 9"/>
            <p:cNvSpPr/>
            <p:nvPr/>
          </p:nvSpPr>
          <p:spPr>
            <a:xfrm>
              <a:off x="0" y="0"/>
              <a:ext cx="2109368" cy="2709333"/>
            </a:xfrm>
            <a:custGeom>
              <a:avLst/>
              <a:gdLst/>
              <a:ahLst/>
              <a:cxnLst/>
              <a:rect l="l" t="t" r="r" b="b"/>
              <a:pathLst>
                <a:path w="2109368" h="2709333">
                  <a:moveTo>
                    <a:pt x="0" y="0"/>
                  </a:moveTo>
                  <a:lnTo>
                    <a:pt x="2109368" y="0"/>
                  </a:lnTo>
                  <a:lnTo>
                    <a:pt x="2109368" y="2709333"/>
                  </a:lnTo>
                  <a:lnTo>
                    <a:pt x="0" y="2709333"/>
                  </a:lnTo>
                  <a:close/>
                </a:path>
              </a:pathLst>
            </a:custGeom>
            <a:solidFill>
              <a:srgbClr val="22466B"/>
            </a:solidFill>
          </p:spPr>
        </p:sp>
        <p:sp>
          <p:nvSpPr>
            <p:cNvPr id="10" name="TextBox 10"/>
            <p:cNvSpPr txBox="1"/>
            <p:nvPr/>
          </p:nvSpPr>
          <p:spPr>
            <a:xfrm>
              <a:off x="0" y="-38100"/>
              <a:ext cx="2109368" cy="2747433"/>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grpSp>
        <p:nvGrpSpPr>
          <p:cNvPr id="2" name="Group 2"/>
          <p:cNvGrpSpPr/>
          <p:nvPr/>
        </p:nvGrpSpPr>
        <p:grpSpPr>
          <a:xfrm>
            <a:off x="-828586" y="-1124139"/>
            <a:ext cx="2412815" cy="4591239"/>
            <a:chOff x="0" y="0"/>
            <a:chExt cx="635474" cy="1209215"/>
          </a:xfrm>
        </p:grpSpPr>
        <p:sp>
          <p:nvSpPr>
            <p:cNvPr id="3" name="Freeform 3"/>
            <p:cNvSpPr/>
            <p:nvPr/>
          </p:nvSpPr>
          <p:spPr>
            <a:xfrm>
              <a:off x="0" y="0"/>
              <a:ext cx="635474" cy="1209215"/>
            </a:xfrm>
            <a:custGeom>
              <a:avLst/>
              <a:gdLst/>
              <a:ahLst/>
              <a:cxnLst/>
              <a:rect l="l" t="t" r="r" b="b"/>
              <a:pathLst>
                <a:path w="635474" h="1209215">
                  <a:moveTo>
                    <a:pt x="0" y="0"/>
                  </a:moveTo>
                  <a:lnTo>
                    <a:pt x="635474" y="0"/>
                  </a:lnTo>
                  <a:lnTo>
                    <a:pt x="635474" y="1209215"/>
                  </a:lnTo>
                  <a:lnTo>
                    <a:pt x="0" y="1209215"/>
                  </a:lnTo>
                  <a:close/>
                </a:path>
              </a:pathLst>
            </a:custGeom>
            <a:solidFill>
              <a:srgbClr val="22466B"/>
            </a:solidFill>
          </p:spPr>
        </p:sp>
        <p:sp>
          <p:nvSpPr>
            <p:cNvPr id="4" name="TextBox 4"/>
            <p:cNvSpPr txBox="1"/>
            <p:nvPr/>
          </p:nvSpPr>
          <p:spPr>
            <a:xfrm>
              <a:off x="0" y="-38100"/>
              <a:ext cx="635474" cy="124731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6921275" y="4079373"/>
            <a:ext cx="11098230" cy="5591882"/>
            <a:chOff x="0" y="0"/>
            <a:chExt cx="2922991" cy="1472759"/>
          </a:xfrm>
        </p:grpSpPr>
        <p:sp>
          <p:nvSpPr>
            <p:cNvPr id="6" name="Freeform 6"/>
            <p:cNvSpPr/>
            <p:nvPr/>
          </p:nvSpPr>
          <p:spPr>
            <a:xfrm>
              <a:off x="0" y="0"/>
              <a:ext cx="2922991" cy="1472759"/>
            </a:xfrm>
            <a:custGeom>
              <a:avLst/>
              <a:gdLst/>
              <a:ahLst/>
              <a:cxnLst/>
              <a:rect l="l" t="t" r="r" b="b"/>
              <a:pathLst>
                <a:path w="2922991" h="1472759">
                  <a:moveTo>
                    <a:pt x="0" y="0"/>
                  </a:moveTo>
                  <a:lnTo>
                    <a:pt x="2922991" y="0"/>
                  </a:lnTo>
                  <a:lnTo>
                    <a:pt x="2922991" y="1472759"/>
                  </a:lnTo>
                  <a:lnTo>
                    <a:pt x="0" y="1472759"/>
                  </a:lnTo>
                  <a:close/>
                </a:path>
              </a:pathLst>
            </a:custGeom>
            <a:solidFill>
              <a:srgbClr val="CD9461"/>
            </a:solidFill>
          </p:spPr>
        </p:sp>
        <p:sp>
          <p:nvSpPr>
            <p:cNvPr id="7" name="TextBox 7"/>
            <p:cNvSpPr txBox="1"/>
            <p:nvPr/>
          </p:nvSpPr>
          <p:spPr>
            <a:xfrm>
              <a:off x="0" y="-38100"/>
              <a:ext cx="2922991" cy="1510859"/>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855918" y="4124565"/>
            <a:ext cx="5767428" cy="5501498"/>
          </a:xfrm>
          <a:custGeom>
            <a:avLst/>
            <a:gdLst/>
            <a:ahLst/>
            <a:cxnLst/>
            <a:rect l="l" t="t" r="r" b="b"/>
            <a:pathLst>
              <a:path w="5767428" h="5501498">
                <a:moveTo>
                  <a:pt x="0" y="0"/>
                </a:moveTo>
                <a:lnTo>
                  <a:pt x="5767428" y="0"/>
                </a:lnTo>
                <a:lnTo>
                  <a:pt x="5767428" y="5501498"/>
                </a:lnTo>
                <a:lnTo>
                  <a:pt x="0" y="5501498"/>
                </a:lnTo>
                <a:lnTo>
                  <a:pt x="0" y="0"/>
                </a:lnTo>
                <a:close/>
              </a:path>
            </a:pathLst>
          </a:custGeom>
          <a:blipFill>
            <a:blip r:embed="rId3"/>
            <a:stretch>
              <a:fillRect l="-144" r="-144" b="-3201"/>
            </a:stretch>
          </a:blipFill>
        </p:spPr>
      </p:sp>
      <p:sp>
        <p:nvSpPr>
          <p:cNvPr id="9" name="TextBox 9"/>
          <p:cNvSpPr txBox="1"/>
          <p:nvPr/>
        </p:nvSpPr>
        <p:spPr>
          <a:xfrm>
            <a:off x="2086139" y="1019175"/>
            <a:ext cx="8554146" cy="1990725"/>
          </a:xfrm>
          <a:prstGeom prst="rect">
            <a:avLst/>
          </a:prstGeom>
        </p:spPr>
        <p:txBody>
          <a:bodyPr lIns="0" tIns="0" rIns="0" bIns="0" rtlCol="0" anchor="t">
            <a:spAutoFit/>
          </a:bodyPr>
          <a:lstStyle/>
          <a:p>
            <a:pPr algn="l">
              <a:lnSpc>
                <a:spcPts val="7800"/>
              </a:lnSpc>
            </a:pPr>
            <a:r>
              <a:rPr lang="en-US" sz="6500">
                <a:solidFill>
                  <a:srgbClr val="22466B"/>
                </a:solidFill>
                <a:latin typeface="Source Han Serif JP Bold"/>
                <a:ea typeface="Source Han Serif JP Bold"/>
                <a:cs typeface="Source Han Serif JP Bold"/>
                <a:sym typeface="Source Han Serif JP Bold"/>
              </a:rPr>
              <a:t>Research Methodology</a:t>
            </a:r>
          </a:p>
        </p:txBody>
      </p:sp>
      <p:sp>
        <p:nvSpPr>
          <p:cNvPr id="10" name="TextBox 10"/>
          <p:cNvSpPr txBox="1"/>
          <p:nvPr/>
        </p:nvSpPr>
        <p:spPr>
          <a:xfrm>
            <a:off x="7604738" y="4668904"/>
            <a:ext cx="7708777" cy="464821"/>
          </a:xfrm>
          <a:prstGeom prst="rect">
            <a:avLst/>
          </a:prstGeom>
        </p:spPr>
        <p:txBody>
          <a:bodyPr lIns="0" tIns="0" rIns="0" bIns="0" rtlCol="0" anchor="t">
            <a:spAutoFit/>
          </a:bodyPr>
          <a:lstStyle/>
          <a:p>
            <a:pPr algn="l">
              <a:lnSpc>
                <a:spcPts val="3779"/>
              </a:lnSpc>
              <a:spcBef>
                <a:spcPct val="0"/>
              </a:spcBef>
            </a:pPr>
            <a:r>
              <a:rPr lang="en-US" sz="2699" b="1">
                <a:solidFill>
                  <a:srgbClr val="FFFFFF"/>
                </a:solidFill>
                <a:latin typeface="Open Sans Light Bold"/>
                <a:ea typeface="Open Sans Light Bold"/>
                <a:cs typeface="Open Sans Light Bold"/>
                <a:sym typeface="Open Sans Light Bold"/>
              </a:rPr>
              <a:t>QUANTITATIVE METHOD</a:t>
            </a:r>
          </a:p>
        </p:txBody>
      </p:sp>
      <p:sp>
        <p:nvSpPr>
          <p:cNvPr id="11" name="TextBox 11"/>
          <p:cNvSpPr txBox="1"/>
          <p:nvPr/>
        </p:nvSpPr>
        <p:spPr>
          <a:xfrm>
            <a:off x="7604738" y="5259070"/>
            <a:ext cx="10414767" cy="4751071"/>
          </a:xfrm>
          <a:prstGeom prst="rect">
            <a:avLst/>
          </a:prstGeom>
        </p:spPr>
        <p:txBody>
          <a:bodyPr lIns="0" tIns="0" rIns="0" bIns="0" rtlCol="0" anchor="t">
            <a:spAutoFit/>
          </a:bodyPr>
          <a:lstStyle/>
          <a:p>
            <a:pPr marL="582925" lvl="1" indent="-291463" algn="l">
              <a:lnSpc>
                <a:spcPts val="3779"/>
              </a:lnSpc>
              <a:buFont typeface="Arial"/>
              <a:buChar char="•"/>
            </a:pPr>
            <a:r>
              <a:rPr lang="en-US" sz="2699" b="1">
                <a:solidFill>
                  <a:srgbClr val="FFFFFF"/>
                </a:solidFill>
                <a:latin typeface="Open Sans Light Bold"/>
                <a:ea typeface="Open Sans Light Bold"/>
                <a:cs typeface="Open Sans Light Bold"/>
                <a:sym typeface="Open Sans Light Bold"/>
              </a:rPr>
              <a:t>Instrument: Questionnaire adapted from:</a:t>
            </a:r>
          </a:p>
          <a:p>
            <a:pPr algn="l">
              <a:lnSpc>
                <a:spcPts val="3779"/>
              </a:lnSpc>
            </a:pPr>
            <a:r>
              <a:rPr lang="en-US" sz="2699">
                <a:solidFill>
                  <a:srgbClr val="FFFFFF"/>
                </a:solidFill>
                <a:latin typeface="Open Sans Light"/>
                <a:ea typeface="Open Sans Light"/>
                <a:cs typeface="Open Sans Light"/>
                <a:sym typeface="Open Sans Light"/>
              </a:rPr>
              <a:t>- Guilloteaux &amp; Dornyei’s (2008) MOLT framework</a:t>
            </a:r>
          </a:p>
          <a:p>
            <a:pPr algn="l">
              <a:lnSpc>
                <a:spcPts val="3779"/>
              </a:lnSpc>
            </a:pPr>
            <a:r>
              <a:rPr lang="en-US" sz="2699">
                <a:solidFill>
                  <a:srgbClr val="FFFFFF"/>
                </a:solidFill>
                <a:latin typeface="Open Sans Light"/>
                <a:ea typeface="Open Sans Light"/>
                <a:cs typeface="Open Sans Light"/>
                <a:sym typeface="Open Sans Light"/>
              </a:rPr>
              <a:t>- Maroco’s et al. (2016) University Student Engagement Inventory questionnaire</a:t>
            </a:r>
          </a:p>
          <a:p>
            <a:pPr marL="582925" lvl="1" indent="-291463" algn="l">
              <a:lnSpc>
                <a:spcPts val="3779"/>
              </a:lnSpc>
              <a:buFont typeface="Arial"/>
              <a:buChar char="•"/>
            </a:pPr>
            <a:r>
              <a:rPr lang="en-US" sz="2699" b="1">
                <a:solidFill>
                  <a:srgbClr val="FFFFFF"/>
                </a:solidFill>
                <a:latin typeface="Open Sans Light Bold"/>
                <a:ea typeface="Open Sans Light Bold"/>
                <a:cs typeface="Open Sans Light Bold"/>
                <a:sym typeface="Open Sans Light Bold"/>
              </a:rPr>
              <a:t>Sampling for the survey: 141 responses</a:t>
            </a:r>
          </a:p>
          <a:p>
            <a:pPr marL="582925" lvl="1" indent="-291463" algn="l">
              <a:lnSpc>
                <a:spcPts val="3779"/>
              </a:lnSpc>
              <a:buFont typeface="Arial"/>
              <a:buChar char="•"/>
            </a:pPr>
            <a:r>
              <a:rPr lang="en-US" sz="2699" b="1">
                <a:solidFill>
                  <a:srgbClr val="FFFFFF"/>
                </a:solidFill>
                <a:latin typeface="Open Sans Light Bold"/>
                <a:ea typeface="Open Sans Light Bold"/>
                <a:cs typeface="Open Sans Light Bold"/>
                <a:sym typeface="Open Sans Light Bold"/>
              </a:rPr>
              <a:t>Cluster sampling method (1 class = 1 cluster)</a:t>
            </a:r>
          </a:p>
          <a:p>
            <a:pPr marL="582925" lvl="1" indent="-291463" algn="l">
              <a:lnSpc>
                <a:spcPts val="3779"/>
              </a:lnSpc>
              <a:buFont typeface="Arial"/>
              <a:buChar char="•"/>
            </a:pPr>
            <a:r>
              <a:rPr lang="en-US" sz="2699" b="1">
                <a:solidFill>
                  <a:srgbClr val="030163"/>
                </a:solidFill>
                <a:latin typeface="Open Sans Light Bold"/>
                <a:ea typeface="Open Sans Light Bold"/>
                <a:cs typeface="Open Sans Light Bold"/>
                <a:sym typeface="Open Sans Light Bold"/>
              </a:rPr>
              <a:t>Descriptive analysis &amp; Spearman’s correlation analysis SPSS (version 2020) </a:t>
            </a:r>
          </a:p>
          <a:p>
            <a:pPr algn="l">
              <a:lnSpc>
                <a:spcPts val="3779"/>
              </a:lnSpc>
            </a:pPr>
            <a:endParaRPr lang="en-US" sz="2699" b="1">
              <a:solidFill>
                <a:srgbClr val="030163"/>
              </a:solidFill>
              <a:latin typeface="Open Sans Light Bold"/>
              <a:ea typeface="Open Sans Light Bold"/>
              <a:cs typeface="Open Sans Light Bold"/>
              <a:sym typeface="Open Sans Light Bold"/>
            </a:endParaRPr>
          </a:p>
          <a:p>
            <a:pPr algn="l">
              <a:lnSpc>
                <a:spcPts val="3779"/>
              </a:lnSpc>
              <a:spcBef>
                <a:spcPct val="0"/>
              </a:spcBef>
            </a:pPr>
            <a:endParaRPr lang="en-US" sz="2699" b="1">
              <a:solidFill>
                <a:srgbClr val="030163"/>
              </a:solidFill>
              <a:latin typeface="Open Sans Light Bold"/>
              <a:ea typeface="Open Sans Light Bold"/>
              <a:cs typeface="Open Sans Light Bold"/>
              <a:sym typeface="Open Sans Light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grpSp>
        <p:nvGrpSpPr>
          <p:cNvPr id="2" name="Group 2"/>
          <p:cNvGrpSpPr/>
          <p:nvPr/>
        </p:nvGrpSpPr>
        <p:grpSpPr>
          <a:xfrm>
            <a:off x="-828586" y="-1124139"/>
            <a:ext cx="2412815" cy="4591239"/>
            <a:chOff x="0" y="0"/>
            <a:chExt cx="635474" cy="1209215"/>
          </a:xfrm>
        </p:grpSpPr>
        <p:sp>
          <p:nvSpPr>
            <p:cNvPr id="3" name="Freeform 3"/>
            <p:cNvSpPr/>
            <p:nvPr/>
          </p:nvSpPr>
          <p:spPr>
            <a:xfrm>
              <a:off x="0" y="0"/>
              <a:ext cx="635474" cy="1209215"/>
            </a:xfrm>
            <a:custGeom>
              <a:avLst/>
              <a:gdLst/>
              <a:ahLst/>
              <a:cxnLst/>
              <a:rect l="l" t="t" r="r" b="b"/>
              <a:pathLst>
                <a:path w="635474" h="1209215">
                  <a:moveTo>
                    <a:pt x="0" y="0"/>
                  </a:moveTo>
                  <a:lnTo>
                    <a:pt x="635474" y="0"/>
                  </a:lnTo>
                  <a:lnTo>
                    <a:pt x="635474" y="1209215"/>
                  </a:lnTo>
                  <a:lnTo>
                    <a:pt x="0" y="1209215"/>
                  </a:lnTo>
                  <a:close/>
                </a:path>
              </a:pathLst>
            </a:custGeom>
            <a:solidFill>
              <a:srgbClr val="22466B"/>
            </a:solidFill>
          </p:spPr>
        </p:sp>
        <p:sp>
          <p:nvSpPr>
            <p:cNvPr id="4" name="TextBox 4"/>
            <p:cNvSpPr txBox="1"/>
            <p:nvPr/>
          </p:nvSpPr>
          <p:spPr>
            <a:xfrm>
              <a:off x="0" y="-38100"/>
              <a:ext cx="635474" cy="1247315"/>
            </a:xfrm>
            <a:prstGeom prst="rect">
              <a:avLst/>
            </a:prstGeom>
          </p:spPr>
          <p:txBody>
            <a:bodyPr lIns="50800" tIns="50800" rIns="50800" bIns="50800" rtlCol="0" anchor="ctr"/>
            <a:lstStyle/>
            <a:p>
              <a:pPr algn="ctr">
                <a:lnSpc>
                  <a:spcPts val="2659"/>
                </a:lnSpc>
                <a:spcBef>
                  <a:spcPct val="0"/>
                </a:spcBef>
              </a:pPr>
              <a:endParaRPr/>
            </a:p>
          </p:txBody>
        </p:sp>
      </p:grpSp>
      <p:graphicFrame>
        <p:nvGraphicFramePr>
          <p:cNvPr id="5" name="Table 5"/>
          <p:cNvGraphicFramePr>
            <a:graphicFrameLocks noGrp="1"/>
          </p:cNvGraphicFramePr>
          <p:nvPr/>
        </p:nvGraphicFramePr>
        <p:xfrm>
          <a:off x="2086139" y="2214562"/>
          <a:ext cx="14718852" cy="4457700"/>
        </p:xfrm>
        <a:graphic>
          <a:graphicData uri="http://schemas.openxmlformats.org/drawingml/2006/table">
            <a:tbl>
              <a:tblPr/>
              <a:tblGrid>
                <a:gridCol w="2396464">
                  <a:extLst>
                    <a:ext uri="{9D8B030D-6E8A-4147-A177-3AD203B41FA5}">
                      <a16:colId xmlns:a16="http://schemas.microsoft.com/office/drawing/2014/main" val="20000"/>
                    </a:ext>
                  </a:extLst>
                </a:gridCol>
                <a:gridCol w="7965890">
                  <a:extLst>
                    <a:ext uri="{9D8B030D-6E8A-4147-A177-3AD203B41FA5}">
                      <a16:colId xmlns:a16="http://schemas.microsoft.com/office/drawing/2014/main" val="20001"/>
                    </a:ext>
                  </a:extLst>
                </a:gridCol>
                <a:gridCol w="4356498">
                  <a:extLst>
                    <a:ext uri="{9D8B030D-6E8A-4147-A177-3AD203B41FA5}">
                      <a16:colId xmlns:a16="http://schemas.microsoft.com/office/drawing/2014/main" val="20002"/>
                    </a:ext>
                  </a:extLst>
                </a:gridCol>
              </a:tblGrid>
              <a:tr h="1325781">
                <a:tc rowSpan="4">
                  <a:txBody>
                    <a:bodyPr/>
                    <a:lstStyle/>
                    <a:p>
                      <a:pPr algn="ctr">
                        <a:lnSpc>
                          <a:spcPts val="3359"/>
                        </a:lnSpc>
                        <a:defRPr/>
                      </a:pPr>
                      <a:r>
                        <a:rPr lang="en-US" sz="2399" b="1">
                          <a:solidFill>
                            <a:srgbClr val="FFFFFF"/>
                          </a:solidFill>
                          <a:latin typeface="Open Sans Light Bold"/>
                          <a:ea typeface="Open Sans Light Bold"/>
                          <a:cs typeface="Open Sans Light Bold"/>
                          <a:sym typeface="Open Sans Light Bold"/>
                        </a:rPr>
                        <a:t>Teachers’ use of Motivational Strategies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22466B"/>
                    </a:solidFill>
                  </a:tcPr>
                </a:tc>
                <a:tc>
                  <a:txBody>
                    <a:bodyPr/>
                    <a:lstStyle/>
                    <a:p>
                      <a:pPr algn="l">
                        <a:lnSpc>
                          <a:spcPts val="3359"/>
                        </a:lnSpc>
                        <a:defRPr/>
                      </a:pPr>
                      <a:r>
                        <a:rPr lang="en-US" sz="2399" b="1">
                          <a:solidFill>
                            <a:srgbClr val="FFFFFF"/>
                          </a:solidFill>
                          <a:latin typeface="Open Sans Light Bold"/>
                          <a:ea typeface="Open Sans Light Bold"/>
                          <a:cs typeface="Open Sans Light Bold"/>
                          <a:sym typeface="Open Sans Light Bold"/>
                        </a:rPr>
                        <a:t>Strategies to create the basic motivational conditions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22466B"/>
                    </a:solidFill>
                  </a:tcPr>
                </a:tc>
                <a:tc rowSpan="4">
                  <a:txBody>
                    <a:bodyPr/>
                    <a:lstStyle/>
                    <a:p>
                      <a:pPr algn="l">
                        <a:lnSpc>
                          <a:spcPts val="3359"/>
                        </a:lnSpc>
                        <a:defRPr/>
                      </a:pPr>
                      <a:r>
                        <a:rPr lang="en-US" sz="2399" b="1">
                          <a:solidFill>
                            <a:srgbClr val="FFFFFF"/>
                          </a:solidFill>
                          <a:latin typeface="Open Sans Light Bold"/>
                          <a:ea typeface="Open Sans Light Bold"/>
                          <a:cs typeface="Open Sans Light Bold"/>
                          <a:sym typeface="Open Sans Light Bold"/>
                        </a:rPr>
                        <a:t>5-point Likert scale, with 1 being “never”, 2 being “seldom”, 3 being “sometimes”, 4 being “often”, and 5 being “always”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22466B"/>
                    </a:solidFill>
                  </a:tcPr>
                </a:tc>
                <a:extLst>
                  <a:ext uri="{0D108BD9-81ED-4DB2-BD59-A6C34878D82A}">
                    <a16:rowId xmlns:a16="http://schemas.microsoft.com/office/drawing/2014/main" val="10000"/>
                  </a:ext>
                </a:extLst>
              </a:tr>
              <a:tr h="903069">
                <a:tc vMerge="1">
                  <a:txBody>
                    <a:bodyPr/>
                    <a:lstStyle/>
                    <a:p>
                      <a:pPr algn="ctr">
                        <a:lnSpc>
                          <a:spcPts val="3359"/>
                        </a:lnSpc>
                        <a:defRPr/>
                      </a:pPr>
                      <a:r>
                        <a:rPr lang="en-US" sz="2399" b="1">
                          <a:solidFill>
                            <a:srgbClr val="FFFFFF"/>
                          </a:solidFill>
                          <a:latin typeface="Open Sans Light Bold"/>
                          <a:ea typeface="Open Sans Light Bold"/>
                          <a:cs typeface="Open Sans Light Bold"/>
                          <a:sym typeface="Open Sans Light Bold"/>
                        </a:rPr>
                        <a:t>Teachers’ use of Motivational Strategies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22466B"/>
                    </a:solidFill>
                  </a:tcPr>
                </a:tc>
                <a:tc>
                  <a:txBody>
                    <a:bodyPr/>
                    <a:lstStyle/>
                    <a:p>
                      <a:pPr algn="l">
                        <a:lnSpc>
                          <a:spcPts val="3359"/>
                        </a:lnSpc>
                        <a:defRPr/>
                      </a:pPr>
                      <a:r>
                        <a:rPr lang="en-US" sz="2399" b="1">
                          <a:solidFill>
                            <a:srgbClr val="FFFFFF"/>
                          </a:solidFill>
                          <a:latin typeface="Open Sans Light Bold"/>
                          <a:ea typeface="Open Sans Light Bold"/>
                          <a:cs typeface="Open Sans Light Bold"/>
                          <a:sym typeface="Open Sans Light Bold"/>
                        </a:rPr>
                        <a:t>Strategies to generate initial motivation</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22466B"/>
                    </a:solidFill>
                  </a:tcPr>
                </a:tc>
                <a:tc vMerge="1">
                  <a:txBody>
                    <a:bodyPr/>
                    <a:lstStyle/>
                    <a:p>
                      <a:pPr algn="l">
                        <a:lnSpc>
                          <a:spcPts val="3359"/>
                        </a:lnSpc>
                        <a:defRPr/>
                      </a:pPr>
                      <a:r>
                        <a:rPr lang="en-US" sz="2399" b="1">
                          <a:solidFill>
                            <a:srgbClr val="FFFFFF"/>
                          </a:solidFill>
                          <a:latin typeface="Open Sans Light Bold"/>
                          <a:ea typeface="Open Sans Light Bold"/>
                          <a:cs typeface="Open Sans Light Bold"/>
                          <a:sym typeface="Open Sans Light Bold"/>
                        </a:rPr>
                        <a:t>5-point Likert scale, with 1 being “never”, 2 being “seldom”, 3 being “sometimes”, 4 being “often”, and 5 being “always”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22466B"/>
                    </a:solidFill>
                  </a:tcPr>
                </a:tc>
                <a:extLst>
                  <a:ext uri="{0D108BD9-81ED-4DB2-BD59-A6C34878D82A}">
                    <a16:rowId xmlns:a16="http://schemas.microsoft.com/office/drawing/2014/main" val="10001"/>
                  </a:ext>
                </a:extLst>
              </a:tr>
              <a:tr h="903069">
                <a:tc vMerge="1">
                  <a:txBody>
                    <a:bodyPr/>
                    <a:lstStyle/>
                    <a:p>
                      <a:pPr algn="ctr">
                        <a:lnSpc>
                          <a:spcPts val="3359"/>
                        </a:lnSpc>
                        <a:defRPr/>
                      </a:pPr>
                      <a:r>
                        <a:rPr lang="en-US" sz="2399" b="1">
                          <a:solidFill>
                            <a:srgbClr val="FFFFFF"/>
                          </a:solidFill>
                          <a:latin typeface="Open Sans Light Bold"/>
                          <a:ea typeface="Open Sans Light Bold"/>
                          <a:cs typeface="Open Sans Light Bold"/>
                          <a:sym typeface="Open Sans Light Bold"/>
                        </a:rPr>
                        <a:t>Teachers’ use of Motivational Strategies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22466B"/>
                    </a:solidFill>
                  </a:tcPr>
                </a:tc>
                <a:tc>
                  <a:txBody>
                    <a:bodyPr/>
                    <a:lstStyle/>
                    <a:p>
                      <a:pPr algn="l">
                        <a:lnSpc>
                          <a:spcPts val="3359"/>
                        </a:lnSpc>
                        <a:defRPr/>
                      </a:pPr>
                      <a:r>
                        <a:rPr lang="en-US" sz="2399" b="1">
                          <a:solidFill>
                            <a:srgbClr val="FFFFFF"/>
                          </a:solidFill>
                          <a:latin typeface="Open Sans Light Bold"/>
                          <a:ea typeface="Open Sans Light Bold"/>
                          <a:cs typeface="Open Sans Light Bold"/>
                          <a:sym typeface="Open Sans Light Bold"/>
                        </a:rPr>
                        <a:t>Strategies to maintain and protect motivation</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22466B"/>
                    </a:solidFill>
                  </a:tcPr>
                </a:tc>
                <a:tc vMerge="1">
                  <a:txBody>
                    <a:bodyPr/>
                    <a:lstStyle/>
                    <a:p>
                      <a:pPr algn="l">
                        <a:lnSpc>
                          <a:spcPts val="3359"/>
                        </a:lnSpc>
                        <a:defRPr/>
                      </a:pPr>
                      <a:r>
                        <a:rPr lang="en-US" sz="2399" b="1">
                          <a:solidFill>
                            <a:srgbClr val="FFFFFF"/>
                          </a:solidFill>
                          <a:latin typeface="Open Sans Light Bold"/>
                          <a:ea typeface="Open Sans Light Bold"/>
                          <a:cs typeface="Open Sans Light Bold"/>
                          <a:sym typeface="Open Sans Light Bold"/>
                        </a:rPr>
                        <a:t>5-point Likert scale, with 1 being “never”, 2 being “seldom”, 3 being “sometimes”, 4 being “often”, and 5 being “always”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22466B"/>
                    </a:solidFill>
                  </a:tcPr>
                </a:tc>
                <a:extLst>
                  <a:ext uri="{0D108BD9-81ED-4DB2-BD59-A6C34878D82A}">
                    <a16:rowId xmlns:a16="http://schemas.microsoft.com/office/drawing/2014/main" val="10002"/>
                  </a:ext>
                </a:extLst>
              </a:tr>
              <a:tr h="1325781">
                <a:tc vMerge="1">
                  <a:txBody>
                    <a:bodyPr/>
                    <a:lstStyle/>
                    <a:p>
                      <a:pPr algn="ctr">
                        <a:lnSpc>
                          <a:spcPts val="3359"/>
                        </a:lnSpc>
                        <a:defRPr/>
                      </a:pPr>
                      <a:r>
                        <a:rPr lang="en-US" sz="2399" b="1">
                          <a:solidFill>
                            <a:srgbClr val="FFFFFF"/>
                          </a:solidFill>
                          <a:latin typeface="Open Sans Light Bold"/>
                          <a:ea typeface="Open Sans Light Bold"/>
                          <a:cs typeface="Open Sans Light Bold"/>
                          <a:sym typeface="Open Sans Light Bold"/>
                        </a:rPr>
                        <a:t>Teachers’ use of Motivational Strategies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22466B"/>
                    </a:solidFill>
                  </a:tcPr>
                </a:tc>
                <a:tc>
                  <a:txBody>
                    <a:bodyPr/>
                    <a:lstStyle/>
                    <a:p>
                      <a:pPr algn="l">
                        <a:lnSpc>
                          <a:spcPts val="3359"/>
                        </a:lnSpc>
                        <a:defRPr/>
                      </a:pPr>
                      <a:r>
                        <a:rPr lang="en-US" sz="2399" b="1">
                          <a:solidFill>
                            <a:srgbClr val="FFFFFF"/>
                          </a:solidFill>
                          <a:latin typeface="Open Sans Light Bold"/>
                          <a:ea typeface="Open Sans Light Bold"/>
                          <a:cs typeface="Open Sans Light Bold"/>
                          <a:sym typeface="Open Sans Light Bold"/>
                        </a:rPr>
                        <a:t>Strategies to encourage positive retrospective self-evaluation</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22466B"/>
                    </a:solidFill>
                  </a:tcPr>
                </a:tc>
                <a:tc vMerge="1">
                  <a:txBody>
                    <a:bodyPr/>
                    <a:lstStyle/>
                    <a:p>
                      <a:pPr algn="l">
                        <a:lnSpc>
                          <a:spcPts val="3359"/>
                        </a:lnSpc>
                        <a:defRPr/>
                      </a:pPr>
                      <a:r>
                        <a:rPr lang="en-US" sz="2399" b="1">
                          <a:solidFill>
                            <a:srgbClr val="FFFFFF"/>
                          </a:solidFill>
                          <a:latin typeface="Open Sans Light Bold"/>
                          <a:ea typeface="Open Sans Light Bold"/>
                          <a:cs typeface="Open Sans Light Bold"/>
                          <a:sym typeface="Open Sans Light Bold"/>
                        </a:rPr>
                        <a:t>5-point Likert scale, with 1 being “never”, 2 being “seldom”, 3 being “sometimes”, 4 being “often”, and 5 being “always”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22466B"/>
                    </a:solidFill>
                  </a:tcPr>
                </a:tc>
                <a:extLst>
                  <a:ext uri="{0D108BD9-81ED-4DB2-BD59-A6C34878D82A}">
                    <a16:rowId xmlns:a16="http://schemas.microsoft.com/office/drawing/2014/main" val="10003"/>
                  </a:ext>
                </a:extLst>
              </a:tr>
            </a:tbl>
          </a:graphicData>
        </a:graphic>
      </p:graphicFrame>
      <p:sp>
        <p:nvSpPr>
          <p:cNvPr id="6" name="TextBox 6"/>
          <p:cNvSpPr txBox="1"/>
          <p:nvPr/>
        </p:nvSpPr>
        <p:spPr>
          <a:xfrm>
            <a:off x="2086139" y="714281"/>
            <a:ext cx="14661633" cy="914400"/>
          </a:xfrm>
          <a:prstGeom prst="rect">
            <a:avLst/>
          </a:prstGeom>
        </p:spPr>
        <p:txBody>
          <a:bodyPr lIns="0" tIns="0" rIns="0" bIns="0" rtlCol="0" anchor="t">
            <a:spAutoFit/>
          </a:bodyPr>
          <a:lstStyle/>
          <a:p>
            <a:pPr algn="l">
              <a:lnSpc>
                <a:spcPts val="7200"/>
              </a:lnSpc>
            </a:pPr>
            <a:r>
              <a:rPr lang="en-US" sz="6000">
                <a:solidFill>
                  <a:srgbClr val="22466B"/>
                </a:solidFill>
                <a:latin typeface="Source Han Serif JP Bold"/>
                <a:ea typeface="Source Han Serif JP Bold"/>
                <a:cs typeface="Source Han Serif JP Bold"/>
                <a:sym typeface="Source Han Serif JP Bold"/>
              </a:rPr>
              <a:t>The survey structure</a:t>
            </a:r>
          </a:p>
        </p:txBody>
      </p:sp>
      <p:graphicFrame>
        <p:nvGraphicFramePr>
          <p:cNvPr id="7" name="Table 7"/>
          <p:cNvGraphicFramePr>
            <a:graphicFrameLocks noGrp="1"/>
          </p:cNvGraphicFramePr>
          <p:nvPr/>
        </p:nvGraphicFramePr>
        <p:xfrm>
          <a:off x="2086139" y="6564596"/>
          <a:ext cx="14718853" cy="3448050"/>
        </p:xfrm>
        <a:graphic>
          <a:graphicData uri="http://schemas.openxmlformats.org/drawingml/2006/table">
            <a:tbl>
              <a:tblPr/>
              <a:tblGrid>
                <a:gridCol w="2396910">
                  <a:extLst>
                    <a:ext uri="{9D8B030D-6E8A-4147-A177-3AD203B41FA5}">
                      <a16:colId xmlns:a16="http://schemas.microsoft.com/office/drawing/2014/main" val="20000"/>
                    </a:ext>
                  </a:extLst>
                </a:gridCol>
                <a:gridCol w="7943129">
                  <a:extLst>
                    <a:ext uri="{9D8B030D-6E8A-4147-A177-3AD203B41FA5}">
                      <a16:colId xmlns:a16="http://schemas.microsoft.com/office/drawing/2014/main" val="20001"/>
                    </a:ext>
                  </a:extLst>
                </a:gridCol>
                <a:gridCol w="4378814">
                  <a:extLst>
                    <a:ext uri="{9D8B030D-6E8A-4147-A177-3AD203B41FA5}">
                      <a16:colId xmlns:a16="http://schemas.microsoft.com/office/drawing/2014/main" val="20002"/>
                    </a:ext>
                  </a:extLst>
                </a:gridCol>
              </a:tblGrid>
              <a:tr h="1088850">
                <a:tc rowSpan="3">
                  <a:txBody>
                    <a:bodyPr/>
                    <a:lstStyle/>
                    <a:p>
                      <a:pPr algn="ctr">
                        <a:lnSpc>
                          <a:spcPts val="3359"/>
                        </a:lnSpc>
                        <a:defRPr/>
                      </a:pPr>
                      <a:r>
                        <a:rPr lang="en-US" sz="2399" b="1">
                          <a:solidFill>
                            <a:srgbClr val="FFFFFF"/>
                          </a:solidFill>
                          <a:latin typeface="Open Sans Light Bold"/>
                          <a:ea typeface="Open Sans Light Bold"/>
                          <a:cs typeface="Open Sans Light Bold"/>
                          <a:sym typeface="Open Sans Light Bold"/>
                        </a:rPr>
                        <a:t>Student Engagement</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22466B"/>
                    </a:solidFill>
                  </a:tcPr>
                </a:tc>
                <a:tc>
                  <a:txBody>
                    <a:bodyPr/>
                    <a:lstStyle/>
                    <a:p>
                      <a:pPr algn="ctr">
                        <a:lnSpc>
                          <a:spcPts val="3359"/>
                        </a:lnSpc>
                        <a:defRPr/>
                      </a:pPr>
                      <a:r>
                        <a:rPr lang="en-US" sz="2400" b="1">
                          <a:solidFill>
                            <a:srgbClr val="FFFFFF"/>
                          </a:solidFill>
                          <a:latin typeface="Open Sans Light Bold"/>
                          <a:ea typeface="Open Sans Light Bold"/>
                          <a:cs typeface="Open Sans Light Bold"/>
                          <a:sym typeface="Open Sans Light Bold"/>
                        </a:rPr>
                        <a:t>Behavioral Engagement</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22466B"/>
                    </a:solidFill>
                  </a:tcPr>
                </a:tc>
                <a:tc rowSpan="3">
                  <a:txBody>
                    <a:bodyPr/>
                    <a:lstStyle/>
                    <a:p>
                      <a:pPr algn="l">
                        <a:lnSpc>
                          <a:spcPts val="3359"/>
                        </a:lnSpc>
                        <a:defRPr/>
                      </a:pPr>
                      <a:r>
                        <a:rPr lang="en-US" sz="2399" b="1">
                          <a:solidFill>
                            <a:srgbClr val="FFFFFF"/>
                          </a:solidFill>
                          <a:latin typeface="Open Sans Light Bold"/>
                          <a:ea typeface="Open Sans Light Bold"/>
                          <a:cs typeface="Open Sans Light Bold"/>
                          <a:sym typeface="Open Sans Light Bold"/>
                        </a:rPr>
                        <a:t>5-point Likert scale, with 1 being “strongly disagree”, 2 being “disagree”, 3 being “neutral”, 4 being “agree”, and 5 being “strongly agree”</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22466B"/>
                    </a:solidFill>
                  </a:tcPr>
                </a:tc>
                <a:extLst>
                  <a:ext uri="{0D108BD9-81ED-4DB2-BD59-A6C34878D82A}">
                    <a16:rowId xmlns:a16="http://schemas.microsoft.com/office/drawing/2014/main" val="10000"/>
                  </a:ext>
                </a:extLst>
              </a:tr>
              <a:tr h="1088850">
                <a:tc vMerge="1">
                  <a:txBody>
                    <a:bodyPr/>
                    <a:lstStyle/>
                    <a:p>
                      <a:pPr algn="ctr">
                        <a:lnSpc>
                          <a:spcPts val="3359"/>
                        </a:lnSpc>
                        <a:defRPr/>
                      </a:pPr>
                      <a:r>
                        <a:rPr lang="en-US" sz="2399" b="1">
                          <a:solidFill>
                            <a:srgbClr val="FFFFFF"/>
                          </a:solidFill>
                          <a:latin typeface="Open Sans Light Bold"/>
                          <a:ea typeface="Open Sans Light Bold"/>
                          <a:cs typeface="Open Sans Light Bold"/>
                          <a:sym typeface="Open Sans Light Bold"/>
                        </a:rPr>
                        <a:t>Student Engagement</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22466B"/>
                    </a:solidFill>
                  </a:tcPr>
                </a:tc>
                <a:tc>
                  <a:txBody>
                    <a:bodyPr/>
                    <a:lstStyle/>
                    <a:p>
                      <a:pPr algn="ctr">
                        <a:lnSpc>
                          <a:spcPts val="3359"/>
                        </a:lnSpc>
                        <a:defRPr/>
                      </a:pPr>
                      <a:r>
                        <a:rPr lang="en-US" sz="2399" b="1">
                          <a:solidFill>
                            <a:srgbClr val="FFFFFF"/>
                          </a:solidFill>
                          <a:latin typeface="Open Sans Light Bold"/>
                          <a:ea typeface="Open Sans Light Bold"/>
                          <a:cs typeface="Open Sans Light Bold"/>
                          <a:sym typeface="Open Sans Light Bold"/>
                        </a:rPr>
                        <a:t>Emotional Engagement</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22466B"/>
                    </a:solidFill>
                  </a:tcPr>
                </a:tc>
                <a:tc vMerge="1">
                  <a:txBody>
                    <a:bodyPr/>
                    <a:lstStyle/>
                    <a:p>
                      <a:pPr algn="l">
                        <a:lnSpc>
                          <a:spcPts val="3359"/>
                        </a:lnSpc>
                        <a:defRPr/>
                      </a:pPr>
                      <a:r>
                        <a:rPr lang="en-US" sz="2399" b="1">
                          <a:solidFill>
                            <a:srgbClr val="FFFFFF"/>
                          </a:solidFill>
                          <a:latin typeface="Open Sans Light Bold"/>
                          <a:ea typeface="Open Sans Light Bold"/>
                          <a:cs typeface="Open Sans Light Bold"/>
                          <a:sym typeface="Open Sans Light Bold"/>
                        </a:rPr>
                        <a:t>5-point Likert scale, with 1 being “strongly disagree”, 2 being “disagree”, 3 being “neutral”, 4 being “agree”, and 5 being “strongly agree”</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22466B"/>
                    </a:solidFill>
                  </a:tcPr>
                </a:tc>
                <a:extLst>
                  <a:ext uri="{0D108BD9-81ED-4DB2-BD59-A6C34878D82A}">
                    <a16:rowId xmlns:a16="http://schemas.microsoft.com/office/drawing/2014/main" val="10001"/>
                  </a:ext>
                </a:extLst>
              </a:tr>
              <a:tr h="1270350">
                <a:tc vMerge="1">
                  <a:txBody>
                    <a:bodyPr/>
                    <a:lstStyle/>
                    <a:p>
                      <a:pPr algn="ctr">
                        <a:lnSpc>
                          <a:spcPts val="3359"/>
                        </a:lnSpc>
                        <a:defRPr/>
                      </a:pPr>
                      <a:r>
                        <a:rPr lang="en-US" sz="2399" b="1">
                          <a:solidFill>
                            <a:srgbClr val="FFFFFF"/>
                          </a:solidFill>
                          <a:latin typeface="Open Sans Light Bold"/>
                          <a:ea typeface="Open Sans Light Bold"/>
                          <a:cs typeface="Open Sans Light Bold"/>
                          <a:sym typeface="Open Sans Light Bold"/>
                        </a:rPr>
                        <a:t>Student Engagement</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22466B"/>
                    </a:solidFill>
                  </a:tcPr>
                </a:tc>
                <a:tc>
                  <a:txBody>
                    <a:bodyPr/>
                    <a:lstStyle/>
                    <a:p>
                      <a:pPr algn="ctr">
                        <a:lnSpc>
                          <a:spcPts val="3359"/>
                        </a:lnSpc>
                        <a:defRPr/>
                      </a:pPr>
                      <a:r>
                        <a:rPr lang="en-US" sz="2399" b="1">
                          <a:solidFill>
                            <a:srgbClr val="FFFFFF"/>
                          </a:solidFill>
                          <a:latin typeface="Open Sans Light Bold"/>
                          <a:ea typeface="Open Sans Light Bold"/>
                          <a:cs typeface="Open Sans Light Bold"/>
                          <a:sym typeface="Open Sans Light Bold"/>
                        </a:rPr>
                        <a:t>Cognitive Engagement</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22466B"/>
                    </a:solidFill>
                  </a:tcPr>
                </a:tc>
                <a:tc vMerge="1">
                  <a:txBody>
                    <a:bodyPr/>
                    <a:lstStyle/>
                    <a:p>
                      <a:pPr algn="l">
                        <a:lnSpc>
                          <a:spcPts val="3359"/>
                        </a:lnSpc>
                        <a:defRPr/>
                      </a:pPr>
                      <a:r>
                        <a:rPr lang="en-US" sz="2399" b="1">
                          <a:solidFill>
                            <a:srgbClr val="FFFFFF"/>
                          </a:solidFill>
                          <a:latin typeface="Open Sans Light Bold"/>
                          <a:ea typeface="Open Sans Light Bold"/>
                          <a:cs typeface="Open Sans Light Bold"/>
                          <a:sym typeface="Open Sans Light Bold"/>
                        </a:rPr>
                        <a:t>5-point Likert scale, with 1 being “strongly disagree”, 2 being “disagree”, 3 being “neutral”, 4 being “agree”, and 5 being “strongly agree”</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22466B"/>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grpSp>
        <p:nvGrpSpPr>
          <p:cNvPr id="2" name="Group 2"/>
          <p:cNvGrpSpPr/>
          <p:nvPr/>
        </p:nvGrpSpPr>
        <p:grpSpPr>
          <a:xfrm>
            <a:off x="10278995" y="0"/>
            <a:ext cx="8009005" cy="10287000"/>
            <a:chOff x="0" y="0"/>
            <a:chExt cx="2109368" cy="2709333"/>
          </a:xfrm>
        </p:grpSpPr>
        <p:sp>
          <p:nvSpPr>
            <p:cNvPr id="3" name="Freeform 3"/>
            <p:cNvSpPr/>
            <p:nvPr/>
          </p:nvSpPr>
          <p:spPr>
            <a:xfrm>
              <a:off x="0" y="0"/>
              <a:ext cx="2109368" cy="2709333"/>
            </a:xfrm>
            <a:custGeom>
              <a:avLst/>
              <a:gdLst/>
              <a:ahLst/>
              <a:cxnLst/>
              <a:rect l="l" t="t" r="r" b="b"/>
              <a:pathLst>
                <a:path w="2109368" h="2709333">
                  <a:moveTo>
                    <a:pt x="0" y="0"/>
                  </a:moveTo>
                  <a:lnTo>
                    <a:pt x="2109368" y="0"/>
                  </a:lnTo>
                  <a:lnTo>
                    <a:pt x="2109368" y="2709333"/>
                  </a:lnTo>
                  <a:lnTo>
                    <a:pt x="0" y="2709333"/>
                  </a:lnTo>
                  <a:close/>
                </a:path>
              </a:pathLst>
            </a:custGeom>
            <a:solidFill>
              <a:srgbClr val="22466B"/>
            </a:solidFill>
          </p:spPr>
        </p:sp>
        <p:sp>
          <p:nvSpPr>
            <p:cNvPr id="4" name="TextBox 4"/>
            <p:cNvSpPr txBox="1"/>
            <p:nvPr/>
          </p:nvSpPr>
          <p:spPr>
            <a:xfrm>
              <a:off x="0" y="-38100"/>
              <a:ext cx="2109368"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882505" y="2337611"/>
            <a:ext cx="3400992" cy="7949389"/>
            <a:chOff x="0" y="0"/>
            <a:chExt cx="526903" cy="1231568"/>
          </a:xfrm>
        </p:grpSpPr>
        <p:sp>
          <p:nvSpPr>
            <p:cNvPr id="6" name="Freeform 6"/>
            <p:cNvSpPr/>
            <p:nvPr/>
          </p:nvSpPr>
          <p:spPr>
            <a:xfrm>
              <a:off x="0" y="0"/>
              <a:ext cx="526903" cy="1231568"/>
            </a:xfrm>
            <a:custGeom>
              <a:avLst/>
              <a:gdLst/>
              <a:ahLst/>
              <a:cxnLst/>
              <a:rect l="l" t="t" r="r" b="b"/>
              <a:pathLst>
                <a:path w="526903" h="1231568">
                  <a:moveTo>
                    <a:pt x="0" y="0"/>
                  </a:moveTo>
                  <a:lnTo>
                    <a:pt x="526903" y="0"/>
                  </a:lnTo>
                  <a:lnTo>
                    <a:pt x="526903" y="1231568"/>
                  </a:lnTo>
                  <a:lnTo>
                    <a:pt x="0" y="1231568"/>
                  </a:lnTo>
                  <a:close/>
                </a:path>
              </a:pathLst>
            </a:custGeom>
            <a:blipFill>
              <a:blip r:embed="rId3"/>
              <a:stretch>
                <a:fillRect l="-27863" r="-27863"/>
              </a:stretch>
            </a:blipFill>
          </p:spPr>
        </p:sp>
      </p:grpSp>
      <p:grpSp>
        <p:nvGrpSpPr>
          <p:cNvPr id="7" name="Group 7"/>
          <p:cNvGrpSpPr/>
          <p:nvPr/>
        </p:nvGrpSpPr>
        <p:grpSpPr>
          <a:xfrm>
            <a:off x="14884598" y="0"/>
            <a:ext cx="3403402" cy="7484210"/>
            <a:chOff x="0" y="0"/>
            <a:chExt cx="527276" cy="1159500"/>
          </a:xfrm>
        </p:grpSpPr>
        <p:sp>
          <p:nvSpPr>
            <p:cNvPr id="8" name="Freeform 8"/>
            <p:cNvSpPr/>
            <p:nvPr/>
          </p:nvSpPr>
          <p:spPr>
            <a:xfrm>
              <a:off x="0" y="0"/>
              <a:ext cx="527276" cy="1159500"/>
            </a:xfrm>
            <a:custGeom>
              <a:avLst/>
              <a:gdLst/>
              <a:ahLst/>
              <a:cxnLst/>
              <a:rect l="l" t="t" r="r" b="b"/>
              <a:pathLst>
                <a:path w="527276" h="1159500">
                  <a:moveTo>
                    <a:pt x="0" y="0"/>
                  </a:moveTo>
                  <a:lnTo>
                    <a:pt x="527276" y="0"/>
                  </a:lnTo>
                  <a:lnTo>
                    <a:pt x="527276" y="1159500"/>
                  </a:lnTo>
                  <a:lnTo>
                    <a:pt x="0" y="1159500"/>
                  </a:lnTo>
                  <a:close/>
                </a:path>
              </a:pathLst>
            </a:custGeom>
            <a:blipFill>
              <a:blip r:embed="rId4"/>
              <a:stretch>
                <a:fillRect l="-227394" r="-56789"/>
              </a:stretch>
            </a:blipFill>
          </p:spPr>
        </p:sp>
      </p:grpSp>
      <p:grpSp>
        <p:nvGrpSpPr>
          <p:cNvPr id="9" name="Group 9"/>
          <p:cNvGrpSpPr/>
          <p:nvPr/>
        </p:nvGrpSpPr>
        <p:grpSpPr>
          <a:xfrm>
            <a:off x="11034905" y="2490011"/>
            <a:ext cx="3400992" cy="7949389"/>
            <a:chOff x="0" y="0"/>
            <a:chExt cx="526903" cy="1231568"/>
          </a:xfrm>
        </p:grpSpPr>
        <p:sp>
          <p:nvSpPr>
            <p:cNvPr id="10" name="Freeform 10"/>
            <p:cNvSpPr/>
            <p:nvPr/>
          </p:nvSpPr>
          <p:spPr>
            <a:xfrm>
              <a:off x="0" y="0"/>
              <a:ext cx="526903" cy="1231568"/>
            </a:xfrm>
            <a:custGeom>
              <a:avLst/>
              <a:gdLst/>
              <a:ahLst/>
              <a:cxnLst/>
              <a:rect l="l" t="t" r="r" b="b"/>
              <a:pathLst>
                <a:path w="526903" h="1231568">
                  <a:moveTo>
                    <a:pt x="0" y="0"/>
                  </a:moveTo>
                  <a:lnTo>
                    <a:pt x="526903" y="0"/>
                  </a:lnTo>
                  <a:lnTo>
                    <a:pt x="526903" y="1231568"/>
                  </a:lnTo>
                  <a:lnTo>
                    <a:pt x="0" y="1231568"/>
                  </a:lnTo>
                  <a:close/>
                </a:path>
              </a:pathLst>
            </a:custGeom>
            <a:blipFill>
              <a:blip r:embed="rId3"/>
              <a:stretch>
                <a:fillRect l="-27863" r="-27863"/>
              </a:stretch>
            </a:blipFill>
          </p:spPr>
        </p:sp>
      </p:grpSp>
      <p:sp>
        <p:nvSpPr>
          <p:cNvPr id="11" name="TextBox 11"/>
          <p:cNvSpPr txBox="1"/>
          <p:nvPr/>
        </p:nvSpPr>
        <p:spPr>
          <a:xfrm>
            <a:off x="1028700" y="4073931"/>
            <a:ext cx="9039227" cy="3657600"/>
          </a:xfrm>
          <a:prstGeom prst="rect">
            <a:avLst/>
          </a:prstGeom>
        </p:spPr>
        <p:txBody>
          <a:bodyPr lIns="0" tIns="0" rIns="0" bIns="0" rtlCol="0" anchor="t">
            <a:spAutoFit/>
          </a:bodyPr>
          <a:lstStyle/>
          <a:p>
            <a:pPr algn="l">
              <a:lnSpc>
                <a:spcPts val="9600"/>
              </a:lnSpc>
            </a:pPr>
            <a:r>
              <a:rPr lang="en-US" sz="8000">
                <a:solidFill>
                  <a:srgbClr val="22466B"/>
                </a:solidFill>
                <a:latin typeface="Source Han Serif JP Bold"/>
                <a:ea typeface="Source Han Serif JP Bold"/>
                <a:cs typeface="Source Han Serif JP Bold"/>
                <a:sym typeface="Source Han Serif JP Bold"/>
              </a:rPr>
              <a:t>Research Results </a:t>
            </a:r>
          </a:p>
          <a:p>
            <a:pPr algn="l">
              <a:lnSpc>
                <a:spcPts val="9600"/>
              </a:lnSpc>
            </a:pPr>
            <a:r>
              <a:rPr lang="en-US" sz="8000">
                <a:solidFill>
                  <a:srgbClr val="22466B"/>
                </a:solidFill>
                <a:latin typeface="Source Han Serif JP Bold"/>
                <a:ea typeface="Source Han Serif JP Bold"/>
                <a:cs typeface="Source Han Serif JP Bold"/>
                <a:sym typeface="Source Han Serif JP Bold"/>
              </a:rPr>
              <a:t>and Discussion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3793907" cy="10287000"/>
            <a:chOff x="0" y="0"/>
            <a:chExt cx="999218" cy="2709333"/>
          </a:xfrm>
        </p:grpSpPr>
        <p:sp>
          <p:nvSpPr>
            <p:cNvPr id="3" name="Freeform 3"/>
            <p:cNvSpPr/>
            <p:nvPr/>
          </p:nvSpPr>
          <p:spPr>
            <a:xfrm>
              <a:off x="0" y="0"/>
              <a:ext cx="999218" cy="2709333"/>
            </a:xfrm>
            <a:custGeom>
              <a:avLst/>
              <a:gdLst/>
              <a:ahLst/>
              <a:cxnLst/>
              <a:rect l="l" t="t" r="r" b="b"/>
              <a:pathLst>
                <a:path w="999218" h="2709333">
                  <a:moveTo>
                    <a:pt x="0" y="0"/>
                  </a:moveTo>
                  <a:lnTo>
                    <a:pt x="999218" y="0"/>
                  </a:lnTo>
                  <a:lnTo>
                    <a:pt x="999218" y="2709333"/>
                  </a:lnTo>
                  <a:lnTo>
                    <a:pt x="0" y="2709333"/>
                  </a:lnTo>
                  <a:close/>
                </a:path>
              </a:pathLst>
            </a:custGeom>
            <a:solidFill>
              <a:srgbClr val="22466B"/>
            </a:solidFill>
          </p:spPr>
        </p:sp>
        <p:sp>
          <p:nvSpPr>
            <p:cNvPr id="4" name="TextBox 4"/>
            <p:cNvSpPr txBox="1"/>
            <p:nvPr/>
          </p:nvSpPr>
          <p:spPr>
            <a:xfrm>
              <a:off x="0" y="-38100"/>
              <a:ext cx="999218" cy="2747433"/>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4310514" y="472124"/>
            <a:ext cx="10784546" cy="1335403"/>
          </a:xfrm>
          <a:prstGeom prst="rect">
            <a:avLst/>
          </a:prstGeom>
        </p:spPr>
        <p:txBody>
          <a:bodyPr lIns="0" tIns="0" rIns="0" bIns="0" rtlCol="0" anchor="t">
            <a:spAutoFit/>
          </a:bodyPr>
          <a:lstStyle/>
          <a:p>
            <a:pPr algn="l">
              <a:lnSpc>
                <a:spcPts val="10920"/>
              </a:lnSpc>
              <a:spcBef>
                <a:spcPct val="0"/>
              </a:spcBef>
            </a:pPr>
            <a:r>
              <a:rPr lang="en-US" sz="7800">
                <a:solidFill>
                  <a:srgbClr val="22466B"/>
                </a:solidFill>
                <a:latin typeface="Source Han Serif JP Bold"/>
                <a:ea typeface="Source Han Serif JP Bold"/>
                <a:cs typeface="Source Han Serif JP Bold"/>
                <a:sym typeface="Source Han Serif JP Bold"/>
              </a:rPr>
              <a:t>Contents</a:t>
            </a:r>
          </a:p>
        </p:txBody>
      </p:sp>
      <p:grpSp>
        <p:nvGrpSpPr>
          <p:cNvPr id="6" name="Group 6"/>
          <p:cNvGrpSpPr/>
          <p:nvPr/>
        </p:nvGrpSpPr>
        <p:grpSpPr>
          <a:xfrm>
            <a:off x="5433150" y="2946716"/>
            <a:ext cx="5097335" cy="1184911"/>
            <a:chOff x="0" y="0"/>
            <a:chExt cx="6796446" cy="1579882"/>
          </a:xfrm>
        </p:grpSpPr>
        <p:sp>
          <p:nvSpPr>
            <p:cNvPr id="7" name="TextBox 7"/>
            <p:cNvSpPr txBox="1"/>
            <p:nvPr/>
          </p:nvSpPr>
          <p:spPr>
            <a:xfrm>
              <a:off x="0" y="-51012"/>
              <a:ext cx="901588" cy="795657"/>
            </a:xfrm>
            <a:prstGeom prst="rect">
              <a:avLst/>
            </a:prstGeom>
          </p:spPr>
          <p:txBody>
            <a:bodyPr lIns="0" tIns="0" rIns="0" bIns="0" rtlCol="0" anchor="t">
              <a:spAutoFit/>
            </a:bodyPr>
            <a:lstStyle/>
            <a:p>
              <a:pPr algn="l">
                <a:lnSpc>
                  <a:spcPts val="5039"/>
                </a:lnSpc>
                <a:spcBef>
                  <a:spcPct val="0"/>
                </a:spcBef>
              </a:pPr>
              <a:r>
                <a:rPr lang="en-US" sz="3599" b="1">
                  <a:solidFill>
                    <a:srgbClr val="474740"/>
                  </a:solidFill>
                  <a:latin typeface="Open Sans Light Bold"/>
                  <a:ea typeface="Open Sans Light Bold"/>
                  <a:cs typeface="Open Sans Light Bold"/>
                  <a:sym typeface="Open Sans Light Bold"/>
                </a:rPr>
                <a:t>01</a:t>
              </a:r>
            </a:p>
          </p:txBody>
        </p:sp>
        <p:sp>
          <p:nvSpPr>
            <p:cNvPr id="8" name="TextBox 8"/>
            <p:cNvSpPr txBox="1"/>
            <p:nvPr/>
          </p:nvSpPr>
          <p:spPr>
            <a:xfrm>
              <a:off x="1028588" y="-66675"/>
              <a:ext cx="5767859" cy="1646557"/>
            </a:xfrm>
            <a:prstGeom prst="rect">
              <a:avLst/>
            </a:prstGeom>
          </p:spPr>
          <p:txBody>
            <a:bodyPr lIns="0" tIns="0" rIns="0" bIns="0" rtlCol="0" anchor="t">
              <a:spAutoFit/>
            </a:bodyPr>
            <a:lstStyle/>
            <a:p>
              <a:pPr algn="l">
                <a:lnSpc>
                  <a:spcPts val="5039"/>
                </a:lnSpc>
                <a:spcBef>
                  <a:spcPct val="0"/>
                </a:spcBef>
              </a:pPr>
              <a:r>
                <a:rPr lang="en-US" sz="3599" b="1">
                  <a:solidFill>
                    <a:srgbClr val="000000"/>
                  </a:solidFill>
                  <a:latin typeface="Open Sans Light Bold"/>
                  <a:ea typeface="Open Sans Light Bold"/>
                  <a:cs typeface="Open Sans Light Bold"/>
                  <a:sym typeface="Open Sans Light Bold"/>
                </a:rPr>
                <a:t>Rationale, Aims &amp; Scope</a:t>
              </a:r>
            </a:p>
          </p:txBody>
        </p:sp>
      </p:grpSp>
      <p:grpSp>
        <p:nvGrpSpPr>
          <p:cNvPr id="9" name="Group 9"/>
          <p:cNvGrpSpPr/>
          <p:nvPr/>
        </p:nvGrpSpPr>
        <p:grpSpPr>
          <a:xfrm>
            <a:off x="5433150" y="5142969"/>
            <a:ext cx="5097335" cy="570230"/>
            <a:chOff x="0" y="0"/>
            <a:chExt cx="6796446" cy="760307"/>
          </a:xfrm>
        </p:grpSpPr>
        <p:sp>
          <p:nvSpPr>
            <p:cNvPr id="10" name="TextBox 10"/>
            <p:cNvSpPr txBox="1"/>
            <p:nvPr/>
          </p:nvSpPr>
          <p:spPr>
            <a:xfrm>
              <a:off x="0" y="-35348"/>
              <a:ext cx="901588" cy="795655"/>
            </a:xfrm>
            <a:prstGeom prst="rect">
              <a:avLst/>
            </a:prstGeom>
          </p:spPr>
          <p:txBody>
            <a:bodyPr lIns="0" tIns="0" rIns="0" bIns="0" rtlCol="0" anchor="t">
              <a:spAutoFit/>
            </a:bodyPr>
            <a:lstStyle/>
            <a:p>
              <a:pPr algn="l">
                <a:lnSpc>
                  <a:spcPts val="5040"/>
                </a:lnSpc>
                <a:spcBef>
                  <a:spcPct val="0"/>
                </a:spcBef>
              </a:pPr>
              <a:r>
                <a:rPr lang="en-US" sz="3600" b="1">
                  <a:solidFill>
                    <a:srgbClr val="474740"/>
                  </a:solidFill>
                  <a:latin typeface="Open Sans Light Bold"/>
                  <a:ea typeface="Open Sans Light Bold"/>
                  <a:cs typeface="Open Sans Light Bold"/>
                  <a:sym typeface="Open Sans Light Bold"/>
                </a:rPr>
                <a:t>02</a:t>
              </a:r>
            </a:p>
          </p:txBody>
        </p:sp>
        <p:sp>
          <p:nvSpPr>
            <p:cNvPr id="11" name="TextBox 11"/>
            <p:cNvSpPr txBox="1"/>
            <p:nvPr/>
          </p:nvSpPr>
          <p:spPr>
            <a:xfrm>
              <a:off x="1028588" y="-66675"/>
              <a:ext cx="5767859" cy="795655"/>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Open Sans Light Bold"/>
                  <a:ea typeface="Open Sans Light Bold"/>
                  <a:cs typeface="Open Sans Light Bold"/>
                  <a:sym typeface="Open Sans Light Bold"/>
                </a:rPr>
                <a:t>Literature Review</a:t>
              </a:r>
            </a:p>
          </p:txBody>
        </p:sp>
      </p:grpSp>
      <p:grpSp>
        <p:nvGrpSpPr>
          <p:cNvPr id="12" name="Group 12"/>
          <p:cNvGrpSpPr/>
          <p:nvPr/>
        </p:nvGrpSpPr>
        <p:grpSpPr>
          <a:xfrm>
            <a:off x="5433150" y="7351499"/>
            <a:ext cx="5097335" cy="558483"/>
            <a:chOff x="0" y="0"/>
            <a:chExt cx="6796446" cy="744643"/>
          </a:xfrm>
        </p:grpSpPr>
        <p:sp>
          <p:nvSpPr>
            <p:cNvPr id="13" name="TextBox 13"/>
            <p:cNvSpPr txBox="1"/>
            <p:nvPr/>
          </p:nvSpPr>
          <p:spPr>
            <a:xfrm>
              <a:off x="0" y="-51012"/>
              <a:ext cx="901588" cy="795655"/>
            </a:xfrm>
            <a:prstGeom prst="rect">
              <a:avLst/>
            </a:prstGeom>
          </p:spPr>
          <p:txBody>
            <a:bodyPr lIns="0" tIns="0" rIns="0" bIns="0" rtlCol="0" anchor="t">
              <a:spAutoFit/>
            </a:bodyPr>
            <a:lstStyle/>
            <a:p>
              <a:pPr algn="l">
                <a:lnSpc>
                  <a:spcPts val="5040"/>
                </a:lnSpc>
                <a:spcBef>
                  <a:spcPct val="0"/>
                </a:spcBef>
              </a:pPr>
              <a:r>
                <a:rPr lang="en-US" sz="3600" b="1">
                  <a:solidFill>
                    <a:srgbClr val="474740"/>
                  </a:solidFill>
                  <a:latin typeface="Open Sans Light Bold"/>
                  <a:ea typeface="Open Sans Light Bold"/>
                  <a:cs typeface="Open Sans Light Bold"/>
                  <a:sym typeface="Open Sans Light Bold"/>
                </a:rPr>
                <a:t>03</a:t>
              </a:r>
            </a:p>
          </p:txBody>
        </p:sp>
        <p:sp>
          <p:nvSpPr>
            <p:cNvPr id="14" name="TextBox 14"/>
            <p:cNvSpPr txBox="1"/>
            <p:nvPr/>
          </p:nvSpPr>
          <p:spPr>
            <a:xfrm>
              <a:off x="1028588" y="-66675"/>
              <a:ext cx="5767859" cy="795655"/>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Open Sans Light Bold"/>
                  <a:ea typeface="Open Sans Light Bold"/>
                  <a:cs typeface="Open Sans Light Bold"/>
                  <a:sym typeface="Open Sans Light Bold"/>
                </a:rPr>
                <a:t>Methodology</a:t>
              </a:r>
            </a:p>
          </p:txBody>
        </p:sp>
      </p:grpSp>
      <p:grpSp>
        <p:nvGrpSpPr>
          <p:cNvPr id="15" name="Group 15"/>
          <p:cNvGrpSpPr/>
          <p:nvPr/>
        </p:nvGrpSpPr>
        <p:grpSpPr>
          <a:xfrm>
            <a:off x="11007876" y="5713730"/>
            <a:ext cx="5570305" cy="1184910"/>
            <a:chOff x="0" y="0"/>
            <a:chExt cx="7427074" cy="1579880"/>
          </a:xfrm>
        </p:grpSpPr>
        <p:sp>
          <p:nvSpPr>
            <p:cNvPr id="16" name="TextBox 16"/>
            <p:cNvSpPr txBox="1"/>
            <p:nvPr/>
          </p:nvSpPr>
          <p:spPr>
            <a:xfrm>
              <a:off x="0" y="-51012"/>
              <a:ext cx="985244" cy="795655"/>
            </a:xfrm>
            <a:prstGeom prst="rect">
              <a:avLst/>
            </a:prstGeom>
          </p:spPr>
          <p:txBody>
            <a:bodyPr lIns="0" tIns="0" rIns="0" bIns="0" rtlCol="0" anchor="t">
              <a:spAutoFit/>
            </a:bodyPr>
            <a:lstStyle/>
            <a:p>
              <a:pPr algn="l">
                <a:lnSpc>
                  <a:spcPts val="5040"/>
                </a:lnSpc>
                <a:spcBef>
                  <a:spcPct val="0"/>
                </a:spcBef>
              </a:pPr>
              <a:r>
                <a:rPr lang="en-US" sz="3600" b="1">
                  <a:solidFill>
                    <a:srgbClr val="474740"/>
                  </a:solidFill>
                  <a:latin typeface="Open Sans Light Bold"/>
                  <a:ea typeface="Open Sans Light Bold"/>
                  <a:cs typeface="Open Sans Light Bold"/>
                  <a:sym typeface="Open Sans Light Bold"/>
                </a:rPr>
                <a:t>05</a:t>
              </a:r>
            </a:p>
          </p:txBody>
        </p:sp>
        <p:sp>
          <p:nvSpPr>
            <p:cNvPr id="17" name="TextBox 17"/>
            <p:cNvSpPr txBox="1"/>
            <p:nvPr/>
          </p:nvSpPr>
          <p:spPr>
            <a:xfrm>
              <a:off x="1124028" y="-66675"/>
              <a:ext cx="6303046" cy="1646555"/>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Open Sans Light Bold"/>
                  <a:ea typeface="Open Sans Light Bold"/>
                  <a:cs typeface="Open Sans Light Bold"/>
                  <a:sym typeface="Open Sans Light Bold"/>
                </a:rPr>
                <a:t>Implications &amp; Limitations</a:t>
              </a:r>
            </a:p>
          </p:txBody>
        </p:sp>
      </p:grpSp>
      <p:grpSp>
        <p:nvGrpSpPr>
          <p:cNvPr id="18" name="Group 18"/>
          <p:cNvGrpSpPr/>
          <p:nvPr/>
        </p:nvGrpSpPr>
        <p:grpSpPr>
          <a:xfrm>
            <a:off x="11007876" y="3622507"/>
            <a:ext cx="5904109" cy="558483"/>
            <a:chOff x="0" y="0"/>
            <a:chExt cx="7872146" cy="744643"/>
          </a:xfrm>
        </p:grpSpPr>
        <p:sp>
          <p:nvSpPr>
            <p:cNvPr id="19" name="TextBox 19"/>
            <p:cNvSpPr txBox="1"/>
            <p:nvPr/>
          </p:nvSpPr>
          <p:spPr>
            <a:xfrm>
              <a:off x="0" y="-51012"/>
              <a:ext cx="1044285" cy="795655"/>
            </a:xfrm>
            <a:prstGeom prst="rect">
              <a:avLst/>
            </a:prstGeom>
          </p:spPr>
          <p:txBody>
            <a:bodyPr lIns="0" tIns="0" rIns="0" bIns="0" rtlCol="0" anchor="t">
              <a:spAutoFit/>
            </a:bodyPr>
            <a:lstStyle/>
            <a:p>
              <a:pPr algn="l">
                <a:lnSpc>
                  <a:spcPts val="5040"/>
                </a:lnSpc>
                <a:spcBef>
                  <a:spcPct val="0"/>
                </a:spcBef>
              </a:pPr>
              <a:r>
                <a:rPr lang="en-US" sz="3600" b="1">
                  <a:solidFill>
                    <a:srgbClr val="474740"/>
                  </a:solidFill>
                  <a:latin typeface="Open Sans Light Bold"/>
                  <a:ea typeface="Open Sans Light Bold"/>
                  <a:cs typeface="Open Sans Light Bold"/>
                  <a:sym typeface="Open Sans Light Bold"/>
                </a:rPr>
                <a:t>04</a:t>
              </a:r>
            </a:p>
          </p:txBody>
        </p:sp>
        <p:sp>
          <p:nvSpPr>
            <p:cNvPr id="20" name="TextBox 20"/>
            <p:cNvSpPr txBox="1"/>
            <p:nvPr/>
          </p:nvSpPr>
          <p:spPr>
            <a:xfrm>
              <a:off x="1191386" y="-66675"/>
              <a:ext cx="6680760" cy="795655"/>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Open Sans Light Bold"/>
                  <a:ea typeface="Open Sans Light Bold"/>
                  <a:cs typeface="Open Sans Light Bold"/>
                  <a:sym typeface="Open Sans Light Bold"/>
                </a:rPr>
                <a:t>Findings &amp; Discussion</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0655" cy="10287000"/>
            <a:chOff x="0" y="0"/>
            <a:chExt cx="229308" cy="2709333"/>
          </a:xfrm>
        </p:grpSpPr>
        <p:sp>
          <p:nvSpPr>
            <p:cNvPr id="3" name="Freeform 3"/>
            <p:cNvSpPr/>
            <p:nvPr/>
          </p:nvSpPr>
          <p:spPr>
            <a:xfrm>
              <a:off x="0" y="0"/>
              <a:ext cx="229308" cy="2709333"/>
            </a:xfrm>
            <a:custGeom>
              <a:avLst/>
              <a:gdLst/>
              <a:ahLst/>
              <a:cxnLst/>
              <a:rect l="l" t="t" r="r" b="b"/>
              <a:pathLst>
                <a:path w="229308" h="2709333">
                  <a:moveTo>
                    <a:pt x="0" y="0"/>
                  </a:moveTo>
                  <a:lnTo>
                    <a:pt x="229308" y="0"/>
                  </a:lnTo>
                  <a:lnTo>
                    <a:pt x="229308" y="2709333"/>
                  </a:lnTo>
                  <a:lnTo>
                    <a:pt x="0" y="2709333"/>
                  </a:lnTo>
                  <a:close/>
                </a:path>
              </a:pathLst>
            </a:custGeom>
            <a:solidFill>
              <a:srgbClr val="22466B"/>
            </a:solidFill>
          </p:spPr>
        </p:sp>
        <p:sp>
          <p:nvSpPr>
            <p:cNvPr id="4" name="TextBox 4"/>
            <p:cNvSpPr txBox="1"/>
            <p:nvPr/>
          </p:nvSpPr>
          <p:spPr>
            <a:xfrm>
              <a:off x="0" y="-38100"/>
              <a:ext cx="229308"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4036833"/>
            <a:ext cx="870655" cy="6250167"/>
            <a:chOff x="0" y="0"/>
            <a:chExt cx="229308" cy="1646135"/>
          </a:xfrm>
        </p:grpSpPr>
        <p:sp>
          <p:nvSpPr>
            <p:cNvPr id="6" name="Freeform 6"/>
            <p:cNvSpPr/>
            <p:nvPr/>
          </p:nvSpPr>
          <p:spPr>
            <a:xfrm>
              <a:off x="0" y="0"/>
              <a:ext cx="229308" cy="1646135"/>
            </a:xfrm>
            <a:custGeom>
              <a:avLst/>
              <a:gdLst/>
              <a:ahLst/>
              <a:cxnLst/>
              <a:rect l="l" t="t" r="r" b="b"/>
              <a:pathLst>
                <a:path w="229308" h="1646135">
                  <a:moveTo>
                    <a:pt x="0" y="0"/>
                  </a:moveTo>
                  <a:lnTo>
                    <a:pt x="229308" y="0"/>
                  </a:lnTo>
                  <a:lnTo>
                    <a:pt x="229308" y="1646135"/>
                  </a:lnTo>
                  <a:lnTo>
                    <a:pt x="0" y="1646135"/>
                  </a:lnTo>
                  <a:close/>
                </a:path>
              </a:pathLst>
            </a:custGeom>
            <a:solidFill>
              <a:srgbClr val="CD9461"/>
            </a:solidFill>
          </p:spPr>
        </p:sp>
        <p:sp>
          <p:nvSpPr>
            <p:cNvPr id="7" name="TextBox 7"/>
            <p:cNvSpPr txBox="1"/>
            <p:nvPr/>
          </p:nvSpPr>
          <p:spPr>
            <a:xfrm>
              <a:off x="0" y="-38100"/>
              <a:ext cx="229308" cy="1684235"/>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4224671" y="458886"/>
            <a:ext cx="14063329" cy="1626566"/>
            <a:chOff x="0" y="0"/>
            <a:chExt cx="3703922" cy="428396"/>
          </a:xfrm>
        </p:grpSpPr>
        <p:sp>
          <p:nvSpPr>
            <p:cNvPr id="9" name="Freeform 9"/>
            <p:cNvSpPr/>
            <p:nvPr/>
          </p:nvSpPr>
          <p:spPr>
            <a:xfrm>
              <a:off x="0" y="0"/>
              <a:ext cx="3703922" cy="428396"/>
            </a:xfrm>
            <a:custGeom>
              <a:avLst/>
              <a:gdLst/>
              <a:ahLst/>
              <a:cxnLst/>
              <a:rect l="l" t="t" r="r" b="b"/>
              <a:pathLst>
                <a:path w="3703922" h="428396">
                  <a:moveTo>
                    <a:pt x="0" y="0"/>
                  </a:moveTo>
                  <a:lnTo>
                    <a:pt x="3703922" y="0"/>
                  </a:lnTo>
                  <a:lnTo>
                    <a:pt x="3703922" y="428396"/>
                  </a:lnTo>
                  <a:lnTo>
                    <a:pt x="0" y="428396"/>
                  </a:lnTo>
                  <a:close/>
                </a:path>
              </a:pathLst>
            </a:custGeom>
            <a:solidFill>
              <a:srgbClr val="CD9461"/>
            </a:solidFill>
          </p:spPr>
        </p:sp>
        <p:sp>
          <p:nvSpPr>
            <p:cNvPr id="10" name="TextBox 10"/>
            <p:cNvSpPr txBox="1"/>
            <p:nvPr/>
          </p:nvSpPr>
          <p:spPr>
            <a:xfrm>
              <a:off x="0" y="-38100"/>
              <a:ext cx="3703922" cy="466496"/>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2460802" y="2454792"/>
            <a:ext cx="14798498" cy="7629139"/>
          </a:xfrm>
          <a:custGeom>
            <a:avLst/>
            <a:gdLst/>
            <a:ahLst/>
            <a:cxnLst/>
            <a:rect l="l" t="t" r="r" b="b"/>
            <a:pathLst>
              <a:path w="14798498" h="7629139">
                <a:moveTo>
                  <a:pt x="0" y="0"/>
                </a:moveTo>
                <a:lnTo>
                  <a:pt x="14798498" y="0"/>
                </a:lnTo>
                <a:lnTo>
                  <a:pt x="14798498" y="7629139"/>
                </a:lnTo>
                <a:lnTo>
                  <a:pt x="0" y="7629139"/>
                </a:lnTo>
                <a:lnTo>
                  <a:pt x="0" y="0"/>
                </a:lnTo>
                <a:close/>
              </a:path>
            </a:pathLst>
          </a:custGeom>
          <a:blipFill>
            <a:blip r:embed="rId3"/>
            <a:stretch>
              <a:fillRect l="-838"/>
            </a:stretch>
          </a:blipFill>
        </p:spPr>
      </p:sp>
      <p:sp>
        <p:nvSpPr>
          <p:cNvPr id="12" name="TextBox 12"/>
          <p:cNvSpPr txBox="1"/>
          <p:nvPr/>
        </p:nvSpPr>
        <p:spPr>
          <a:xfrm>
            <a:off x="4789696" y="629166"/>
            <a:ext cx="12933279" cy="1825626"/>
          </a:xfrm>
          <a:prstGeom prst="rect">
            <a:avLst/>
          </a:prstGeom>
        </p:spPr>
        <p:txBody>
          <a:bodyPr lIns="0" tIns="0" rIns="0" bIns="0" rtlCol="0" anchor="t">
            <a:spAutoFit/>
          </a:bodyPr>
          <a:lstStyle/>
          <a:p>
            <a:pPr algn="r">
              <a:lnSpc>
                <a:spcPts val="4899"/>
              </a:lnSpc>
            </a:pPr>
            <a:r>
              <a:rPr lang="en-US" sz="3499" b="1">
                <a:solidFill>
                  <a:srgbClr val="030163"/>
                </a:solidFill>
                <a:latin typeface="Open Sans Light Bold"/>
                <a:ea typeface="Open Sans Light Bold"/>
                <a:cs typeface="Open Sans Light Bold"/>
                <a:sym typeface="Open Sans Light Bold"/>
              </a:rPr>
              <a:t>Question 1: </a:t>
            </a:r>
          </a:p>
          <a:p>
            <a:pPr algn="r">
              <a:lnSpc>
                <a:spcPts val="4899"/>
              </a:lnSpc>
            </a:pPr>
            <a:r>
              <a:rPr lang="en-US" sz="3499" b="1">
                <a:solidFill>
                  <a:srgbClr val="030163"/>
                </a:solidFill>
                <a:latin typeface="Open Sans Light Bold"/>
                <a:ea typeface="Open Sans Light Bold"/>
                <a:cs typeface="Open Sans Light Bold"/>
                <a:sym typeface="Open Sans Light Bold"/>
              </a:rPr>
              <a:t>MSs used by lecturers to encourage students to learn RM</a:t>
            </a:r>
          </a:p>
          <a:p>
            <a:pPr algn="r">
              <a:lnSpc>
                <a:spcPts val="4899"/>
              </a:lnSpc>
              <a:spcBef>
                <a:spcPct val="0"/>
              </a:spcBef>
            </a:pPr>
            <a:endParaRPr lang="en-US" sz="3499" b="1">
              <a:solidFill>
                <a:srgbClr val="030163"/>
              </a:solidFill>
              <a:latin typeface="Open Sans Light Bold"/>
              <a:ea typeface="Open Sans Light Bold"/>
              <a:cs typeface="Open Sans Light Bold"/>
              <a:sym typeface="Open Sans Light 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0655" cy="10287000"/>
            <a:chOff x="0" y="0"/>
            <a:chExt cx="229308" cy="2709333"/>
          </a:xfrm>
        </p:grpSpPr>
        <p:sp>
          <p:nvSpPr>
            <p:cNvPr id="3" name="Freeform 3"/>
            <p:cNvSpPr/>
            <p:nvPr/>
          </p:nvSpPr>
          <p:spPr>
            <a:xfrm>
              <a:off x="0" y="0"/>
              <a:ext cx="229308" cy="2709333"/>
            </a:xfrm>
            <a:custGeom>
              <a:avLst/>
              <a:gdLst/>
              <a:ahLst/>
              <a:cxnLst/>
              <a:rect l="l" t="t" r="r" b="b"/>
              <a:pathLst>
                <a:path w="229308" h="2709333">
                  <a:moveTo>
                    <a:pt x="0" y="0"/>
                  </a:moveTo>
                  <a:lnTo>
                    <a:pt x="229308" y="0"/>
                  </a:lnTo>
                  <a:lnTo>
                    <a:pt x="229308" y="2709333"/>
                  </a:lnTo>
                  <a:lnTo>
                    <a:pt x="0" y="2709333"/>
                  </a:lnTo>
                  <a:close/>
                </a:path>
              </a:pathLst>
            </a:custGeom>
            <a:solidFill>
              <a:srgbClr val="22466B"/>
            </a:solidFill>
          </p:spPr>
        </p:sp>
        <p:sp>
          <p:nvSpPr>
            <p:cNvPr id="4" name="TextBox 4"/>
            <p:cNvSpPr txBox="1"/>
            <p:nvPr/>
          </p:nvSpPr>
          <p:spPr>
            <a:xfrm>
              <a:off x="0" y="-38100"/>
              <a:ext cx="229308"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4036833"/>
            <a:ext cx="870655" cy="6250167"/>
            <a:chOff x="0" y="0"/>
            <a:chExt cx="229308" cy="1646135"/>
          </a:xfrm>
        </p:grpSpPr>
        <p:sp>
          <p:nvSpPr>
            <p:cNvPr id="6" name="Freeform 6"/>
            <p:cNvSpPr/>
            <p:nvPr/>
          </p:nvSpPr>
          <p:spPr>
            <a:xfrm>
              <a:off x="0" y="0"/>
              <a:ext cx="229308" cy="1646135"/>
            </a:xfrm>
            <a:custGeom>
              <a:avLst/>
              <a:gdLst/>
              <a:ahLst/>
              <a:cxnLst/>
              <a:rect l="l" t="t" r="r" b="b"/>
              <a:pathLst>
                <a:path w="229308" h="1646135">
                  <a:moveTo>
                    <a:pt x="0" y="0"/>
                  </a:moveTo>
                  <a:lnTo>
                    <a:pt x="229308" y="0"/>
                  </a:lnTo>
                  <a:lnTo>
                    <a:pt x="229308" y="1646135"/>
                  </a:lnTo>
                  <a:lnTo>
                    <a:pt x="0" y="1646135"/>
                  </a:lnTo>
                  <a:close/>
                </a:path>
              </a:pathLst>
            </a:custGeom>
            <a:solidFill>
              <a:srgbClr val="CD9461"/>
            </a:solidFill>
          </p:spPr>
        </p:sp>
        <p:sp>
          <p:nvSpPr>
            <p:cNvPr id="7" name="TextBox 7"/>
            <p:cNvSpPr txBox="1"/>
            <p:nvPr/>
          </p:nvSpPr>
          <p:spPr>
            <a:xfrm>
              <a:off x="0" y="-38100"/>
              <a:ext cx="229308" cy="1684235"/>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4224671" y="458886"/>
            <a:ext cx="14063329" cy="1626566"/>
            <a:chOff x="0" y="0"/>
            <a:chExt cx="3703922" cy="428396"/>
          </a:xfrm>
        </p:grpSpPr>
        <p:sp>
          <p:nvSpPr>
            <p:cNvPr id="9" name="Freeform 9"/>
            <p:cNvSpPr/>
            <p:nvPr/>
          </p:nvSpPr>
          <p:spPr>
            <a:xfrm>
              <a:off x="0" y="0"/>
              <a:ext cx="3703922" cy="428396"/>
            </a:xfrm>
            <a:custGeom>
              <a:avLst/>
              <a:gdLst/>
              <a:ahLst/>
              <a:cxnLst/>
              <a:rect l="l" t="t" r="r" b="b"/>
              <a:pathLst>
                <a:path w="3703922" h="428396">
                  <a:moveTo>
                    <a:pt x="0" y="0"/>
                  </a:moveTo>
                  <a:lnTo>
                    <a:pt x="3703922" y="0"/>
                  </a:lnTo>
                  <a:lnTo>
                    <a:pt x="3703922" y="428396"/>
                  </a:lnTo>
                  <a:lnTo>
                    <a:pt x="0" y="428396"/>
                  </a:lnTo>
                  <a:close/>
                </a:path>
              </a:pathLst>
            </a:custGeom>
            <a:solidFill>
              <a:srgbClr val="CD9461"/>
            </a:solidFill>
          </p:spPr>
        </p:sp>
        <p:sp>
          <p:nvSpPr>
            <p:cNvPr id="10" name="TextBox 10"/>
            <p:cNvSpPr txBox="1"/>
            <p:nvPr/>
          </p:nvSpPr>
          <p:spPr>
            <a:xfrm>
              <a:off x="0" y="-38100"/>
              <a:ext cx="3703922" cy="466496"/>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2460802" y="2454792"/>
            <a:ext cx="14798498" cy="7629139"/>
          </a:xfrm>
          <a:custGeom>
            <a:avLst/>
            <a:gdLst/>
            <a:ahLst/>
            <a:cxnLst/>
            <a:rect l="l" t="t" r="r" b="b"/>
            <a:pathLst>
              <a:path w="14798498" h="7629139">
                <a:moveTo>
                  <a:pt x="0" y="0"/>
                </a:moveTo>
                <a:lnTo>
                  <a:pt x="14798498" y="0"/>
                </a:lnTo>
                <a:lnTo>
                  <a:pt x="14798498" y="7629139"/>
                </a:lnTo>
                <a:lnTo>
                  <a:pt x="0" y="7629139"/>
                </a:lnTo>
                <a:lnTo>
                  <a:pt x="0" y="0"/>
                </a:lnTo>
                <a:close/>
              </a:path>
            </a:pathLst>
          </a:custGeom>
          <a:blipFill>
            <a:blip r:embed="rId3"/>
            <a:stretch>
              <a:fillRect l="-838"/>
            </a:stretch>
          </a:blipFill>
        </p:spPr>
      </p:sp>
      <p:sp>
        <p:nvSpPr>
          <p:cNvPr id="12" name="TextBox 12"/>
          <p:cNvSpPr txBox="1"/>
          <p:nvPr/>
        </p:nvSpPr>
        <p:spPr>
          <a:xfrm>
            <a:off x="4789696" y="629166"/>
            <a:ext cx="12933279" cy="1825626"/>
          </a:xfrm>
          <a:prstGeom prst="rect">
            <a:avLst/>
          </a:prstGeom>
        </p:spPr>
        <p:txBody>
          <a:bodyPr lIns="0" tIns="0" rIns="0" bIns="0" rtlCol="0" anchor="t">
            <a:spAutoFit/>
          </a:bodyPr>
          <a:lstStyle/>
          <a:p>
            <a:pPr algn="r">
              <a:lnSpc>
                <a:spcPts val="4899"/>
              </a:lnSpc>
            </a:pPr>
            <a:r>
              <a:rPr lang="en-US" sz="3499" b="1">
                <a:solidFill>
                  <a:srgbClr val="030163"/>
                </a:solidFill>
                <a:latin typeface="Open Sans Light Bold"/>
                <a:ea typeface="Open Sans Light Bold"/>
                <a:cs typeface="Open Sans Light Bold"/>
                <a:sym typeface="Open Sans Light Bold"/>
              </a:rPr>
              <a:t>Question 1: </a:t>
            </a:r>
          </a:p>
          <a:p>
            <a:pPr algn="r">
              <a:lnSpc>
                <a:spcPts val="4899"/>
              </a:lnSpc>
            </a:pPr>
            <a:r>
              <a:rPr lang="en-US" sz="3499" b="1">
                <a:solidFill>
                  <a:srgbClr val="030163"/>
                </a:solidFill>
                <a:latin typeface="Open Sans Light Bold"/>
                <a:ea typeface="Open Sans Light Bold"/>
                <a:cs typeface="Open Sans Light Bold"/>
                <a:sym typeface="Open Sans Light Bold"/>
              </a:rPr>
              <a:t>MSs used by lecturers to encourage students to learn RM</a:t>
            </a:r>
          </a:p>
          <a:p>
            <a:pPr algn="r">
              <a:lnSpc>
                <a:spcPts val="4899"/>
              </a:lnSpc>
              <a:spcBef>
                <a:spcPct val="0"/>
              </a:spcBef>
            </a:pPr>
            <a:endParaRPr lang="en-US" sz="3499" b="1">
              <a:solidFill>
                <a:srgbClr val="030163"/>
              </a:solidFill>
              <a:latin typeface="Open Sans Light Bold"/>
              <a:ea typeface="Open Sans Light Bold"/>
              <a:cs typeface="Open Sans Light Bold"/>
              <a:sym typeface="Open Sans Light Bold"/>
            </a:endParaRPr>
          </a:p>
        </p:txBody>
      </p:sp>
      <p:sp>
        <p:nvSpPr>
          <p:cNvPr id="13" name="Freeform 13"/>
          <p:cNvSpPr/>
          <p:nvPr/>
        </p:nvSpPr>
        <p:spPr>
          <a:xfrm>
            <a:off x="6553354" y="8314041"/>
            <a:ext cx="330366" cy="302735"/>
          </a:xfrm>
          <a:custGeom>
            <a:avLst/>
            <a:gdLst/>
            <a:ahLst/>
            <a:cxnLst/>
            <a:rect l="l" t="t" r="r" b="b"/>
            <a:pathLst>
              <a:path w="330366" h="302735">
                <a:moveTo>
                  <a:pt x="0" y="0"/>
                </a:moveTo>
                <a:lnTo>
                  <a:pt x="330366" y="0"/>
                </a:lnTo>
                <a:lnTo>
                  <a:pt x="330366" y="302735"/>
                </a:lnTo>
                <a:lnTo>
                  <a:pt x="0" y="3027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6222988" y="8011306"/>
            <a:ext cx="330366" cy="302735"/>
          </a:xfrm>
          <a:custGeom>
            <a:avLst/>
            <a:gdLst/>
            <a:ahLst/>
            <a:cxnLst/>
            <a:rect l="l" t="t" r="r" b="b"/>
            <a:pathLst>
              <a:path w="330366" h="302735">
                <a:moveTo>
                  <a:pt x="0" y="0"/>
                </a:moveTo>
                <a:lnTo>
                  <a:pt x="330366" y="0"/>
                </a:lnTo>
                <a:lnTo>
                  <a:pt x="330366" y="302735"/>
                </a:lnTo>
                <a:lnTo>
                  <a:pt x="0" y="3027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4059488" y="7708571"/>
            <a:ext cx="330366" cy="302735"/>
          </a:xfrm>
          <a:custGeom>
            <a:avLst/>
            <a:gdLst/>
            <a:ahLst/>
            <a:cxnLst/>
            <a:rect l="l" t="t" r="r" b="b"/>
            <a:pathLst>
              <a:path w="330366" h="302735">
                <a:moveTo>
                  <a:pt x="0" y="0"/>
                </a:moveTo>
                <a:lnTo>
                  <a:pt x="330366" y="0"/>
                </a:lnTo>
                <a:lnTo>
                  <a:pt x="330366" y="302735"/>
                </a:lnTo>
                <a:lnTo>
                  <a:pt x="0" y="3027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a:off x="4059488" y="6117994"/>
            <a:ext cx="330366" cy="302735"/>
          </a:xfrm>
          <a:custGeom>
            <a:avLst/>
            <a:gdLst/>
            <a:ahLst/>
            <a:cxnLst/>
            <a:rect l="l" t="t" r="r" b="b"/>
            <a:pathLst>
              <a:path w="330366" h="302735">
                <a:moveTo>
                  <a:pt x="0" y="0"/>
                </a:moveTo>
                <a:lnTo>
                  <a:pt x="330366" y="0"/>
                </a:lnTo>
                <a:lnTo>
                  <a:pt x="330366" y="302735"/>
                </a:lnTo>
                <a:lnTo>
                  <a:pt x="0" y="3027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2163384" y="5669626"/>
            <a:ext cx="330366" cy="302735"/>
          </a:xfrm>
          <a:custGeom>
            <a:avLst/>
            <a:gdLst/>
            <a:ahLst/>
            <a:cxnLst/>
            <a:rect l="l" t="t" r="r" b="b"/>
            <a:pathLst>
              <a:path w="330366" h="302735">
                <a:moveTo>
                  <a:pt x="0" y="0"/>
                </a:moveTo>
                <a:lnTo>
                  <a:pt x="330365" y="0"/>
                </a:lnTo>
                <a:lnTo>
                  <a:pt x="330365" y="302735"/>
                </a:lnTo>
                <a:lnTo>
                  <a:pt x="0" y="3027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a:off x="4789696" y="7405836"/>
            <a:ext cx="330366" cy="302735"/>
          </a:xfrm>
          <a:custGeom>
            <a:avLst/>
            <a:gdLst/>
            <a:ahLst/>
            <a:cxnLst/>
            <a:rect l="l" t="t" r="r" b="b"/>
            <a:pathLst>
              <a:path w="330366" h="302735">
                <a:moveTo>
                  <a:pt x="0" y="0"/>
                </a:moveTo>
                <a:lnTo>
                  <a:pt x="330366" y="0"/>
                </a:lnTo>
                <a:lnTo>
                  <a:pt x="330366" y="302735"/>
                </a:lnTo>
                <a:lnTo>
                  <a:pt x="0" y="3027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a:off x="6883720" y="7254468"/>
            <a:ext cx="330366" cy="302735"/>
          </a:xfrm>
          <a:custGeom>
            <a:avLst/>
            <a:gdLst/>
            <a:ahLst/>
            <a:cxnLst/>
            <a:rect l="l" t="t" r="r" b="b"/>
            <a:pathLst>
              <a:path w="330366" h="302735">
                <a:moveTo>
                  <a:pt x="0" y="0"/>
                </a:moveTo>
                <a:lnTo>
                  <a:pt x="330365" y="0"/>
                </a:lnTo>
                <a:lnTo>
                  <a:pt x="330365" y="302735"/>
                </a:lnTo>
                <a:lnTo>
                  <a:pt x="0" y="3027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20"/>
          <p:cNvSpPr/>
          <p:nvPr/>
        </p:nvSpPr>
        <p:spPr>
          <a:xfrm>
            <a:off x="6057805" y="5518258"/>
            <a:ext cx="330366" cy="302735"/>
          </a:xfrm>
          <a:custGeom>
            <a:avLst/>
            <a:gdLst/>
            <a:ahLst/>
            <a:cxnLst/>
            <a:rect l="l" t="t" r="r" b="b"/>
            <a:pathLst>
              <a:path w="330366" h="302735">
                <a:moveTo>
                  <a:pt x="0" y="0"/>
                </a:moveTo>
                <a:lnTo>
                  <a:pt x="330366" y="0"/>
                </a:lnTo>
                <a:lnTo>
                  <a:pt x="330366" y="302736"/>
                </a:lnTo>
                <a:lnTo>
                  <a:pt x="0" y="3027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Freeform 21"/>
          <p:cNvSpPr/>
          <p:nvPr/>
        </p:nvSpPr>
        <p:spPr>
          <a:xfrm>
            <a:off x="6388171" y="3660697"/>
            <a:ext cx="330366" cy="302735"/>
          </a:xfrm>
          <a:custGeom>
            <a:avLst/>
            <a:gdLst/>
            <a:ahLst/>
            <a:cxnLst/>
            <a:rect l="l" t="t" r="r" b="b"/>
            <a:pathLst>
              <a:path w="330366" h="302735">
                <a:moveTo>
                  <a:pt x="0" y="0"/>
                </a:moveTo>
                <a:lnTo>
                  <a:pt x="330366" y="0"/>
                </a:lnTo>
                <a:lnTo>
                  <a:pt x="330366" y="302735"/>
                </a:lnTo>
                <a:lnTo>
                  <a:pt x="0" y="3027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Freeform 22"/>
          <p:cNvSpPr/>
          <p:nvPr/>
        </p:nvSpPr>
        <p:spPr>
          <a:xfrm>
            <a:off x="6388171" y="3509330"/>
            <a:ext cx="330366" cy="302735"/>
          </a:xfrm>
          <a:custGeom>
            <a:avLst/>
            <a:gdLst/>
            <a:ahLst/>
            <a:cxnLst/>
            <a:rect l="l" t="t" r="r" b="b"/>
            <a:pathLst>
              <a:path w="330366" h="302735">
                <a:moveTo>
                  <a:pt x="0" y="0"/>
                </a:moveTo>
                <a:lnTo>
                  <a:pt x="330366" y="0"/>
                </a:lnTo>
                <a:lnTo>
                  <a:pt x="330366" y="302735"/>
                </a:lnTo>
                <a:lnTo>
                  <a:pt x="0" y="3027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Freeform 23"/>
          <p:cNvSpPr/>
          <p:nvPr/>
        </p:nvSpPr>
        <p:spPr>
          <a:xfrm>
            <a:off x="4224671" y="3206594"/>
            <a:ext cx="330366" cy="302735"/>
          </a:xfrm>
          <a:custGeom>
            <a:avLst/>
            <a:gdLst/>
            <a:ahLst/>
            <a:cxnLst/>
            <a:rect l="l" t="t" r="r" b="b"/>
            <a:pathLst>
              <a:path w="330366" h="302735">
                <a:moveTo>
                  <a:pt x="0" y="0"/>
                </a:moveTo>
                <a:lnTo>
                  <a:pt x="330366" y="0"/>
                </a:lnTo>
                <a:lnTo>
                  <a:pt x="330366" y="302736"/>
                </a:lnTo>
                <a:lnTo>
                  <a:pt x="0" y="3027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6553354" y="8877364"/>
            <a:ext cx="427581" cy="380936"/>
          </a:xfrm>
          <a:custGeom>
            <a:avLst/>
            <a:gdLst/>
            <a:ahLst/>
            <a:cxnLst/>
            <a:rect l="l" t="t" r="r" b="b"/>
            <a:pathLst>
              <a:path w="427581" h="380936">
                <a:moveTo>
                  <a:pt x="0" y="0"/>
                </a:moveTo>
                <a:lnTo>
                  <a:pt x="427581" y="0"/>
                </a:lnTo>
                <a:lnTo>
                  <a:pt x="427581" y="380936"/>
                </a:lnTo>
                <a:lnTo>
                  <a:pt x="0" y="3809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Freeform 25"/>
          <p:cNvSpPr/>
          <p:nvPr/>
        </p:nvSpPr>
        <p:spPr>
          <a:xfrm>
            <a:off x="6222988" y="3963432"/>
            <a:ext cx="427581" cy="380936"/>
          </a:xfrm>
          <a:custGeom>
            <a:avLst/>
            <a:gdLst/>
            <a:ahLst/>
            <a:cxnLst/>
            <a:rect l="l" t="t" r="r" b="b"/>
            <a:pathLst>
              <a:path w="427581" h="380936">
                <a:moveTo>
                  <a:pt x="0" y="0"/>
                </a:moveTo>
                <a:lnTo>
                  <a:pt x="427581" y="0"/>
                </a:lnTo>
                <a:lnTo>
                  <a:pt x="427581" y="380936"/>
                </a:lnTo>
                <a:lnTo>
                  <a:pt x="0" y="3809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6" name="Freeform 26"/>
          <p:cNvSpPr/>
          <p:nvPr/>
        </p:nvSpPr>
        <p:spPr>
          <a:xfrm>
            <a:off x="6980935" y="8496429"/>
            <a:ext cx="427581" cy="380936"/>
          </a:xfrm>
          <a:custGeom>
            <a:avLst/>
            <a:gdLst/>
            <a:ahLst/>
            <a:cxnLst/>
            <a:rect l="l" t="t" r="r" b="b"/>
            <a:pathLst>
              <a:path w="427581" h="380936">
                <a:moveTo>
                  <a:pt x="0" y="0"/>
                </a:moveTo>
                <a:lnTo>
                  <a:pt x="427581" y="0"/>
                </a:lnTo>
                <a:lnTo>
                  <a:pt x="427581" y="380935"/>
                </a:lnTo>
                <a:lnTo>
                  <a:pt x="0" y="3809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70655" cy="10287000"/>
            <a:chOff x="0" y="0"/>
            <a:chExt cx="229308" cy="2709333"/>
          </a:xfrm>
        </p:grpSpPr>
        <p:sp>
          <p:nvSpPr>
            <p:cNvPr id="3" name="Freeform 3"/>
            <p:cNvSpPr/>
            <p:nvPr/>
          </p:nvSpPr>
          <p:spPr>
            <a:xfrm>
              <a:off x="0" y="0"/>
              <a:ext cx="229308" cy="2709333"/>
            </a:xfrm>
            <a:custGeom>
              <a:avLst/>
              <a:gdLst/>
              <a:ahLst/>
              <a:cxnLst/>
              <a:rect l="l" t="t" r="r" b="b"/>
              <a:pathLst>
                <a:path w="229308" h="2709333">
                  <a:moveTo>
                    <a:pt x="0" y="0"/>
                  </a:moveTo>
                  <a:lnTo>
                    <a:pt x="229308" y="0"/>
                  </a:lnTo>
                  <a:lnTo>
                    <a:pt x="229308" y="2709333"/>
                  </a:lnTo>
                  <a:lnTo>
                    <a:pt x="0" y="2709333"/>
                  </a:lnTo>
                  <a:close/>
                </a:path>
              </a:pathLst>
            </a:custGeom>
            <a:solidFill>
              <a:srgbClr val="22466B"/>
            </a:solidFill>
          </p:spPr>
        </p:sp>
        <p:sp>
          <p:nvSpPr>
            <p:cNvPr id="4" name="TextBox 4"/>
            <p:cNvSpPr txBox="1"/>
            <p:nvPr/>
          </p:nvSpPr>
          <p:spPr>
            <a:xfrm>
              <a:off x="0" y="-38100"/>
              <a:ext cx="229308"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4036833"/>
            <a:ext cx="870655" cy="6250167"/>
            <a:chOff x="0" y="0"/>
            <a:chExt cx="229308" cy="1646135"/>
          </a:xfrm>
        </p:grpSpPr>
        <p:sp>
          <p:nvSpPr>
            <p:cNvPr id="6" name="Freeform 6"/>
            <p:cNvSpPr/>
            <p:nvPr/>
          </p:nvSpPr>
          <p:spPr>
            <a:xfrm>
              <a:off x="0" y="0"/>
              <a:ext cx="229308" cy="1646135"/>
            </a:xfrm>
            <a:custGeom>
              <a:avLst/>
              <a:gdLst/>
              <a:ahLst/>
              <a:cxnLst/>
              <a:rect l="l" t="t" r="r" b="b"/>
              <a:pathLst>
                <a:path w="229308" h="1646135">
                  <a:moveTo>
                    <a:pt x="0" y="0"/>
                  </a:moveTo>
                  <a:lnTo>
                    <a:pt x="229308" y="0"/>
                  </a:lnTo>
                  <a:lnTo>
                    <a:pt x="229308" y="1646135"/>
                  </a:lnTo>
                  <a:lnTo>
                    <a:pt x="0" y="1646135"/>
                  </a:lnTo>
                  <a:close/>
                </a:path>
              </a:pathLst>
            </a:custGeom>
            <a:solidFill>
              <a:srgbClr val="CD9461"/>
            </a:solidFill>
          </p:spPr>
        </p:sp>
        <p:sp>
          <p:nvSpPr>
            <p:cNvPr id="7" name="TextBox 7"/>
            <p:cNvSpPr txBox="1"/>
            <p:nvPr/>
          </p:nvSpPr>
          <p:spPr>
            <a:xfrm>
              <a:off x="0" y="-38100"/>
              <a:ext cx="229308" cy="1684235"/>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4224671" y="458886"/>
            <a:ext cx="14063329" cy="1626566"/>
            <a:chOff x="0" y="0"/>
            <a:chExt cx="3703922" cy="428396"/>
          </a:xfrm>
        </p:grpSpPr>
        <p:sp>
          <p:nvSpPr>
            <p:cNvPr id="9" name="Freeform 9"/>
            <p:cNvSpPr/>
            <p:nvPr/>
          </p:nvSpPr>
          <p:spPr>
            <a:xfrm>
              <a:off x="0" y="0"/>
              <a:ext cx="3703922" cy="428396"/>
            </a:xfrm>
            <a:custGeom>
              <a:avLst/>
              <a:gdLst/>
              <a:ahLst/>
              <a:cxnLst/>
              <a:rect l="l" t="t" r="r" b="b"/>
              <a:pathLst>
                <a:path w="3703922" h="428396">
                  <a:moveTo>
                    <a:pt x="0" y="0"/>
                  </a:moveTo>
                  <a:lnTo>
                    <a:pt x="3703922" y="0"/>
                  </a:lnTo>
                  <a:lnTo>
                    <a:pt x="3703922" y="428396"/>
                  </a:lnTo>
                  <a:lnTo>
                    <a:pt x="0" y="428396"/>
                  </a:lnTo>
                  <a:close/>
                </a:path>
              </a:pathLst>
            </a:custGeom>
            <a:solidFill>
              <a:srgbClr val="CD9461"/>
            </a:solidFill>
          </p:spPr>
        </p:sp>
        <p:sp>
          <p:nvSpPr>
            <p:cNvPr id="10" name="TextBox 10"/>
            <p:cNvSpPr txBox="1"/>
            <p:nvPr/>
          </p:nvSpPr>
          <p:spPr>
            <a:xfrm>
              <a:off x="0" y="-38100"/>
              <a:ext cx="3703922" cy="466496"/>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789696" y="629166"/>
            <a:ext cx="12933279" cy="1825626"/>
          </a:xfrm>
          <a:prstGeom prst="rect">
            <a:avLst/>
          </a:prstGeom>
        </p:spPr>
        <p:txBody>
          <a:bodyPr lIns="0" tIns="0" rIns="0" bIns="0" rtlCol="0" anchor="t">
            <a:spAutoFit/>
          </a:bodyPr>
          <a:lstStyle/>
          <a:p>
            <a:pPr algn="r">
              <a:lnSpc>
                <a:spcPts val="4899"/>
              </a:lnSpc>
            </a:pPr>
            <a:r>
              <a:rPr lang="en-US" sz="3499" b="1">
                <a:solidFill>
                  <a:srgbClr val="030163"/>
                </a:solidFill>
                <a:latin typeface="Open Sans Light Bold"/>
                <a:ea typeface="Open Sans Light Bold"/>
                <a:cs typeface="Open Sans Light Bold"/>
                <a:sym typeface="Open Sans Light Bold"/>
              </a:rPr>
              <a:t>Question 1: </a:t>
            </a:r>
          </a:p>
          <a:p>
            <a:pPr algn="r">
              <a:lnSpc>
                <a:spcPts val="4899"/>
              </a:lnSpc>
            </a:pPr>
            <a:r>
              <a:rPr lang="en-US" sz="3499" b="1">
                <a:solidFill>
                  <a:srgbClr val="030163"/>
                </a:solidFill>
                <a:latin typeface="Open Sans Light Bold"/>
                <a:ea typeface="Open Sans Light Bold"/>
                <a:cs typeface="Open Sans Light Bold"/>
                <a:sym typeface="Open Sans Light Bold"/>
              </a:rPr>
              <a:t>MSs used by lecturers to encourage students to learn RM</a:t>
            </a:r>
          </a:p>
          <a:p>
            <a:pPr algn="r">
              <a:lnSpc>
                <a:spcPts val="4899"/>
              </a:lnSpc>
              <a:spcBef>
                <a:spcPct val="0"/>
              </a:spcBef>
            </a:pPr>
            <a:endParaRPr lang="en-US" sz="3499" b="1">
              <a:solidFill>
                <a:srgbClr val="030163"/>
              </a:solidFill>
              <a:latin typeface="Open Sans Light Bold"/>
              <a:ea typeface="Open Sans Light Bold"/>
              <a:cs typeface="Open Sans Light Bold"/>
              <a:sym typeface="Open Sans Light Bold"/>
            </a:endParaRPr>
          </a:p>
        </p:txBody>
      </p:sp>
      <p:sp>
        <p:nvSpPr>
          <p:cNvPr id="12" name="TextBox 12"/>
          <p:cNvSpPr txBox="1"/>
          <p:nvPr/>
        </p:nvSpPr>
        <p:spPr>
          <a:xfrm>
            <a:off x="2565087" y="3137721"/>
            <a:ext cx="15157888" cy="6711953"/>
          </a:xfrm>
          <a:prstGeom prst="rect">
            <a:avLst/>
          </a:prstGeom>
        </p:spPr>
        <p:txBody>
          <a:bodyPr lIns="0" tIns="0" rIns="0" bIns="0" rtlCol="0" anchor="t">
            <a:spAutoFit/>
          </a:bodyPr>
          <a:lstStyle/>
          <a:p>
            <a:pPr algn="l">
              <a:lnSpc>
                <a:spcPts val="5949"/>
              </a:lnSpc>
            </a:pPr>
            <a:r>
              <a:rPr lang="en-US" sz="3499" b="1">
                <a:solidFill>
                  <a:srgbClr val="030163"/>
                </a:solidFill>
                <a:latin typeface="Open Sans Light Bold"/>
                <a:ea typeface="Open Sans Light Bold"/>
                <a:cs typeface="Open Sans Light Bold"/>
                <a:sym typeface="Open Sans Light Bold"/>
              </a:rPr>
              <a:t>• The most frequently used strategies comprise</a:t>
            </a:r>
            <a:r>
              <a:rPr lang="en-US" sz="3499" b="1" i="1">
                <a:solidFill>
                  <a:srgbClr val="CD9461"/>
                </a:solidFill>
                <a:latin typeface="Open Sans Light Bold Italics"/>
                <a:ea typeface="Open Sans Light Bold Italics"/>
                <a:cs typeface="Open Sans Light Bold Italics"/>
                <a:sym typeface="Open Sans Light Bold Italics"/>
              </a:rPr>
              <a:t> personalization, teachers’ attention, promoting autonomy (through group formation, research topic choice/personal interest, teachers adopting the role of facilitators), promoting instrumental values, signposting, tangible task product, neutral feedback, process feedback, and elicitation of self/peer correction</a:t>
            </a:r>
            <a:r>
              <a:rPr lang="en-US" sz="3499" b="1">
                <a:solidFill>
                  <a:srgbClr val="030163"/>
                </a:solidFill>
                <a:latin typeface="Open Sans Light Bold"/>
                <a:ea typeface="Open Sans Light Bold"/>
                <a:cs typeface="Open Sans Light Bold"/>
                <a:sym typeface="Open Sans Light Bold"/>
              </a:rPr>
              <a:t>. </a:t>
            </a:r>
          </a:p>
          <a:p>
            <a:pPr algn="l">
              <a:lnSpc>
                <a:spcPts val="5949"/>
              </a:lnSpc>
            </a:pPr>
            <a:r>
              <a:rPr lang="en-US" sz="3499" b="1">
                <a:solidFill>
                  <a:srgbClr val="030163"/>
                </a:solidFill>
                <a:latin typeface="Open Sans Light Bold"/>
                <a:ea typeface="Open Sans Light Bold"/>
                <a:cs typeface="Open Sans Light Bold"/>
                <a:sym typeface="Open Sans Light Bold"/>
              </a:rPr>
              <a:t>• Lack of </a:t>
            </a:r>
            <a:r>
              <a:rPr lang="en-US" sz="3499" b="1" i="1">
                <a:solidFill>
                  <a:srgbClr val="CD9461"/>
                </a:solidFill>
                <a:latin typeface="Open Sans Light Bold Italics"/>
                <a:ea typeface="Open Sans Light Bold Italics"/>
                <a:cs typeface="Open Sans Light Bold Italics"/>
                <a:sym typeface="Open Sans Light Bold Italics"/>
              </a:rPr>
              <a:t>teacher humor, social chat, and tangible rewards</a:t>
            </a:r>
          </a:p>
          <a:p>
            <a:pPr algn="l">
              <a:lnSpc>
                <a:spcPts val="5949"/>
              </a:lnSpc>
            </a:pPr>
            <a:endParaRPr lang="en-US" sz="3499" b="1" i="1">
              <a:solidFill>
                <a:srgbClr val="CD9461"/>
              </a:solidFill>
              <a:latin typeface="Open Sans Light Bold Italics"/>
              <a:ea typeface="Open Sans Light Bold Italics"/>
              <a:cs typeface="Open Sans Light Bold Italics"/>
              <a:sym typeface="Open Sans Light Bold Italics"/>
            </a:endParaRPr>
          </a:p>
          <a:p>
            <a:pPr algn="l">
              <a:lnSpc>
                <a:spcPts val="5949"/>
              </a:lnSpc>
            </a:pPr>
            <a:r>
              <a:rPr lang="en-US" sz="3499" b="1">
                <a:solidFill>
                  <a:srgbClr val="030163"/>
                </a:solidFill>
                <a:latin typeface="Open Sans Light Bold"/>
                <a:ea typeface="Open Sans Light Bold"/>
                <a:cs typeface="Open Sans Light Bold"/>
                <a:sym typeface="Open Sans Light Bold"/>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0655" cy="10287000"/>
            <a:chOff x="0" y="0"/>
            <a:chExt cx="229308" cy="2709333"/>
          </a:xfrm>
        </p:grpSpPr>
        <p:sp>
          <p:nvSpPr>
            <p:cNvPr id="3" name="Freeform 3"/>
            <p:cNvSpPr/>
            <p:nvPr/>
          </p:nvSpPr>
          <p:spPr>
            <a:xfrm>
              <a:off x="0" y="0"/>
              <a:ext cx="229308" cy="2709333"/>
            </a:xfrm>
            <a:custGeom>
              <a:avLst/>
              <a:gdLst/>
              <a:ahLst/>
              <a:cxnLst/>
              <a:rect l="l" t="t" r="r" b="b"/>
              <a:pathLst>
                <a:path w="229308" h="2709333">
                  <a:moveTo>
                    <a:pt x="0" y="0"/>
                  </a:moveTo>
                  <a:lnTo>
                    <a:pt x="229308" y="0"/>
                  </a:lnTo>
                  <a:lnTo>
                    <a:pt x="229308" y="2709333"/>
                  </a:lnTo>
                  <a:lnTo>
                    <a:pt x="0" y="2709333"/>
                  </a:lnTo>
                  <a:close/>
                </a:path>
              </a:pathLst>
            </a:custGeom>
            <a:solidFill>
              <a:srgbClr val="22466B"/>
            </a:solidFill>
          </p:spPr>
        </p:sp>
        <p:sp>
          <p:nvSpPr>
            <p:cNvPr id="4" name="TextBox 4"/>
            <p:cNvSpPr txBox="1"/>
            <p:nvPr/>
          </p:nvSpPr>
          <p:spPr>
            <a:xfrm>
              <a:off x="0" y="-38100"/>
              <a:ext cx="229308"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4036833"/>
            <a:ext cx="870655" cy="6250167"/>
            <a:chOff x="0" y="0"/>
            <a:chExt cx="229308" cy="1646135"/>
          </a:xfrm>
        </p:grpSpPr>
        <p:sp>
          <p:nvSpPr>
            <p:cNvPr id="6" name="Freeform 6"/>
            <p:cNvSpPr/>
            <p:nvPr/>
          </p:nvSpPr>
          <p:spPr>
            <a:xfrm>
              <a:off x="0" y="0"/>
              <a:ext cx="229308" cy="1646135"/>
            </a:xfrm>
            <a:custGeom>
              <a:avLst/>
              <a:gdLst/>
              <a:ahLst/>
              <a:cxnLst/>
              <a:rect l="l" t="t" r="r" b="b"/>
              <a:pathLst>
                <a:path w="229308" h="1646135">
                  <a:moveTo>
                    <a:pt x="0" y="0"/>
                  </a:moveTo>
                  <a:lnTo>
                    <a:pt x="229308" y="0"/>
                  </a:lnTo>
                  <a:lnTo>
                    <a:pt x="229308" y="1646135"/>
                  </a:lnTo>
                  <a:lnTo>
                    <a:pt x="0" y="1646135"/>
                  </a:lnTo>
                  <a:close/>
                </a:path>
              </a:pathLst>
            </a:custGeom>
            <a:solidFill>
              <a:srgbClr val="CD9461"/>
            </a:solidFill>
          </p:spPr>
        </p:sp>
        <p:sp>
          <p:nvSpPr>
            <p:cNvPr id="7" name="TextBox 7"/>
            <p:cNvSpPr txBox="1"/>
            <p:nvPr/>
          </p:nvSpPr>
          <p:spPr>
            <a:xfrm>
              <a:off x="0" y="-38100"/>
              <a:ext cx="229308" cy="1684235"/>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4224671" y="458886"/>
            <a:ext cx="14063329" cy="1626566"/>
            <a:chOff x="0" y="0"/>
            <a:chExt cx="3703922" cy="428396"/>
          </a:xfrm>
        </p:grpSpPr>
        <p:sp>
          <p:nvSpPr>
            <p:cNvPr id="9" name="Freeform 9"/>
            <p:cNvSpPr/>
            <p:nvPr/>
          </p:nvSpPr>
          <p:spPr>
            <a:xfrm>
              <a:off x="0" y="0"/>
              <a:ext cx="3703922" cy="428396"/>
            </a:xfrm>
            <a:custGeom>
              <a:avLst/>
              <a:gdLst/>
              <a:ahLst/>
              <a:cxnLst/>
              <a:rect l="l" t="t" r="r" b="b"/>
              <a:pathLst>
                <a:path w="3703922" h="428396">
                  <a:moveTo>
                    <a:pt x="0" y="0"/>
                  </a:moveTo>
                  <a:lnTo>
                    <a:pt x="3703922" y="0"/>
                  </a:lnTo>
                  <a:lnTo>
                    <a:pt x="3703922" y="428396"/>
                  </a:lnTo>
                  <a:lnTo>
                    <a:pt x="0" y="428396"/>
                  </a:lnTo>
                  <a:close/>
                </a:path>
              </a:pathLst>
            </a:custGeom>
            <a:solidFill>
              <a:srgbClr val="CD9461"/>
            </a:solidFill>
          </p:spPr>
        </p:sp>
        <p:sp>
          <p:nvSpPr>
            <p:cNvPr id="10" name="TextBox 10"/>
            <p:cNvSpPr txBox="1"/>
            <p:nvPr/>
          </p:nvSpPr>
          <p:spPr>
            <a:xfrm>
              <a:off x="0" y="-38100"/>
              <a:ext cx="3703922" cy="466496"/>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970690" y="2676984"/>
            <a:ext cx="15503623" cy="7106673"/>
          </a:xfrm>
          <a:custGeom>
            <a:avLst/>
            <a:gdLst/>
            <a:ahLst/>
            <a:cxnLst/>
            <a:rect l="l" t="t" r="r" b="b"/>
            <a:pathLst>
              <a:path w="15503623" h="7106673">
                <a:moveTo>
                  <a:pt x="0" y="0"/>
                </a:moveTo>
                <a:lnTo>
                  <a:pt x="15503623" y="0"/>
                </a:lnTo>
                <a:lnTo>
                  <a:pt x="15503623" y="7106673"/>
                </a:lnTo>
                <a:lnTo>
                  <a:pt x="0" y="7106673"/>
                </a:lnTo>
                <a:lnTo>
                  <a:pt x="0" y="0"/>
                </a:lnTo>
                <a:close/>
              </a:path>
            </a:pathLst>
          </a:custGeom>
          <a:blipFill>
            <a:blip r:embed="rId3"/>
            <a:stretch>
              <a:fillRect l="-1504" r="-1504"/>
            </a:stretch>
          </a:blipFill>
        </p:spPr>
      </p:sp>
      <p:sp>
        <p:nvSpPr>
          <p:cNvPr id="12" name="TextBox 12"/>
          <p:cNvSpPr txBox="1"/>
          <p:nvPr/>
        </p:nvSpPr>
        <p:spPr>
          <a:xfrm>
            <a:off x="4789696" y="629166"/>
            <a:ext cx="12933279" cy="1825626"/>
          </a:xfrm>
          <a:prstGeom prst="rect">
            <a:avLst/>
          </a:prstGeom>
        </p:spPr>
        <p:txBody>
          <a:bodyPr lIns="0" tIns="0" rIns="0" bIns="0" rtlCol="0" anchor="t">
            <a:spAutoFit/>
          </a:bodyPr>
          <a:lstStyle/>
          <a:p>
            <a:pPr algn="r">
              <a:lnSpc>
                <a:spcPts val="4899"/>
              </a:lnSpc>
            </a:pPr>
            <a:r>
              <a:rPr lang="en-US" sz="3499" b="1">
                <a:solidFill>
                  <a:srgbClr val="030163"/>
                </a:solidFill>
                <a:latin typeface="Open Sans Light Bold"/>
                <a:ea typeface="Open Sans Light Bold"/>
                <a:cs typeface="Open Sans Light Bold"/>
                <a:sym typeface="Open Sans Light Bold"/>
              </a:rPr>
              <a:t>Question 2: </a:t>
            </a:r>
          </a:p>
          <a:p>
            <a:pPr algn="r">
              <a:lnSpc>
                <a:spcPts val="4899"/>
              </a:lnSpc>
            </a:pPr>
            <a:r>
              <a:rPr lang="en-US" sz="3499" b="1">
                <a:solidFill>
                  <a:srgbClr val="030163"/>
                </a:solidFill>
                <a:latin typeface="Open Sans Light Bold"/>
                <a:ea typeface="Open Sans Light Bold"/>
                <a:cs typeface="Open Sans Light Bold"/>
                <a:sym typeface="Open Sans Light Bold"/>
              </a:rPr>
              <a:t>Students’ level of engagement in RM course</a:t>
            </a:r>
          </a:p>
          <a:p>
            <a:pPr algn="r">
              <a:lnSpc>
                <a:spcPts val="4899"/>
              </a:lnSpc>
              <a:spcBef>
                <a:spcPct val="0"/>
              </a:spcBef>
            </a:pPr>
            <a:endParaRPr lang="en-US" sz="3499" b="1">
              <a:solidFill>
                <a:srgbClr val="030163"/>
              </a:solidFill>
              <a:latin typeface="Open Sans Light Bold"/>
              <a:ea typeface="Open Sans Light Bold"/>
              <a:cs typeface="Open Sans Light Bold"/>
              <a:sym typeface="Open Sans Light 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0655" cy="10287000"/>
            <a:chOff x="0" y="0"/>
            <a:chExt cx="229308" cy="2709333"/>
          </a:xfrm>
        </p:grpSpPr>
        <p:sp>
          <p:nvSpPr>
            <p:cNvPr id="3" name="Freeform 3"/>
            <p:cNvSpPr/>
            <p:nvPr/>
          </p:nvSpPr>
          <p:spPr>
            <a:xfrm>
              <a:off x="0" y="0"/>
              <a:ext cx="229308" cy="2709333"/>
            </a:xfrm>
            <a:custGeom>
              <a:avLst/>
              <a:gdLst/>
              <a:ahLst/>
              <a:cxnLst/>
              <a:rect l="l" t="t" r="r" b="b"/>
              <a:pathLst>
                <a:path w="229308" h="2709333">
                  <a:moveTo>
                    <a:pt x="0" y="0"/>
                  </a:moveTo>
                  <a:lnTo>
                    <a:pt x="229308" y="0"/>
                  </a:lnTo>
                  <a:lnTo>
                    <a:pt x="229308" y="2709333"/>
                  </a:lnTo>
                  <a:lnTo>
                    <a:pt x="0" y="2709333"/>
                  </a:lnTo>
                  <a:close/>
                </a:path>
              </a:pathLst>
            </a:custGeom>
            <a:solidFill>
              <a:srgbClr val="22466B"/>
            </a:solidFill>
          </p:spPr>
        </p:sp>
        <p:sp>
          <p:nvSpPr>
            <p:cNvPr id="4" name="TextBox 4"/>
            <p:cNvSpPr txBox="1"/>
            <p:nvPr/>
          </p:nvSpPr>
          <p:spPr>
            <a:xfrm>
              <a:off x="0" y="-38100"/>
              <a:ext cx="229308"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4036833"/>
            <a:ext cx="870655" cy="6250167"/>
            <a:chOff x="0" y="0"/>
            <a:chExt cx="229308" cy="1646135"/>
          </a:xfrm>
        </p:grpSpPr>
        <p:sp>
          <p:nvSpPr>
            <p:cNvPr id="6" name="Freeform 6"/>
            <p:cNvSpPr/>
            <p:nvPr/>
          </p:nvSpPr>
          <p:spPr>
            <a:xfrm>
              <a:off x="0" y="0"/>
              <a:ext cx="229308" cy="1646135"/>
            </a:xfrm>
            <a:custGeom>
              <a:avLst/>
              <a:gdLst/>
              <a:ahLst/>
              <a:cxnLst/>
              <a:rect l="l" t="t" r="r" b="b"/>
              <a:pathLst>
                <a:path w="229308" h="1646135">
                  <a:moveTo>
                    <a:pt x="0" y="0"/>
                  </a:moveTo>
                  <a:lnTo>
                    <a:pt x="229308" y="0"/>
                  </a:lnTo>
                  <a:lnTo>
                    <a:pt x="229308" y="1646135"/>
                  </a:lnTo>
                  <a:lnTo>
                    <a:pt x="0" y="1646135"/>
                  </a:lnTo>
                  <a:close/>
                </a:path>
              </a:pathLst>
            </a:custGeom>
            <a:solidFill>
              <a:srgbClr val="CD9461"/>
            </a:solidFill>
          </p:spPr>
        </p:sp>
        <p:sp>
          <p:nvSpPr>
            <p:cNvPr id="7" name="TextBox 7"/>
            <p:cNvSpPr txBox="1"/>
            <p:nvPr/>
          </p:nvSpPr>
          <p:spPr>
            <a:xfrm>
              <a:off x="0" y="-38100"/>
              <a:ext cx="229308" cy="1684235"/>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4224671" y="458886"/>
            <a:ext cx="14063329" cy="1626566"/>
            <a:chOff x="0" y="0"/>
            <a:chExt cx="3703922" cy="428396"/>
          </a:xfrm>
        </p:grpSpPr>
        <p:sp>
          <p:nvSpPr>
            <p:cNvPr id="9" name="Freeform 9"/>
            <p:cNvSpPr/>
            <p:nvPr/>
          </p:nvSpPr>
          <p:spPr>
            <a:xfrm>
              <a:off x="0" y="0"/>
              <a:ext cx="3703922" cy="428396"/>
            </a:xfrm>
            <a:custGeom>
              <a:avLst/>
              <a:gdLst/>
              <a:ahLst/>
              <a:cxnLst/>
              <a:rect l="l" t="t" r="r" b="b"/>
              <a:pathLst>
                <a:path w="3703922" h="428396">
                  <a:moveTo>
                    <a:pt x="0" y="0"/>
                  </a:moveTo>
                  <a:lnTo>
                    <a:pt x="3703922" y="0"/>
                  </a:lnTo>
                  <a:lnTo>
                    <a:pt x="3703922" y="428396"/>
                  </a:lnTo>
                  <a:lnTo>
                    <a:pt x="0" y="428396"/>
                  </a:lnTo>
                  <a:close/>
                </a:path>
              </a:pathLst>
            </a:custGeom>
            <a:solidFill>
              <a:srgbClr val="CD9461"/>
            </a:solidFill>
          </p:spPr>
        </p:sp>
        <p:sp>
          <p:nvSpPr>
            <p:cNvPr id="10" name="TextBox 10"/>
            <p:cNvSpPr txBox="1"/>
            <p:nvPr/>
          </p:nvSpPr>
          <p:spPr>
            <a:xfrm>
              <a:off x="0" y="-38100"/>
              <a:ext cx="3703922" cy="466496"/>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970690" y="2676984"/>
            <a:ext cx="15503623" cy="7106673"/>
          </a:xfrm>
          <a:custGeom>
            <a:avLst/>
            <a:gdLst/>
            <a:ahLst/>
            <a:cxnLst/>
            <a:rect l="l" t="t" r="r" b="b"/>
            <a:pathLst>
              <a:path w="15503623" h="7106673">
                <a:moveTo>
                  <a:pt x="0" y="0"/>
                </a:moveTo>
                <a:lnTo>
                  <a:pt x="15503623" y="0"/>
                </a:lnTo>
                <a:lnTo>
                  <a:pt x="15503623" y="7106673"/>
                </a:lnTo>
                <a:lnTo>
                  <a:pt x="0" y="7106673"/>
                </a:lnTo>
                <a:lnTo>
                  <a:pt x="0" y="0"/>
                </a:lnTo>
                <a:close/>
              </a:path>
            </a:pathLst>
          </a:custGeom>
          <a:blipFill>
            <a:blip r:embed="rId3"/>
            <a:stretch>
              <a:fillRect l="-1504" r="-1504"/>
            </a:stretch>
          </a:blipFill>
        </p:spPr>
      </p:sp>
      <p:sp>
        <p:nvSpPr>
          <p:cNvPr id="12" name="TextBox 12"/>
          <p:cNvSpPr txBox="1"/>
          <p:nvPr/>
        </p:nvSpPr>
        <p:spPr>
          <a:xfrm>
            <a:off x="4789696" y="629166"/>
            <a:ext cx="12933279" cy="1825626"/>
          </a:xfrm>
          <a:prstGeom prst="rect">
            <a:avLst/>
          </a:prstGeom>
        </p:spPr>
        <p:txBody>
          <a:bodyPr lIns="0" tIns="0" rIns="0" bIns="0" rtlCol="0" anchor="t">
            <a:spAutoFit/>
          </a:bodyPr>
          <a:lstStyle/>
          <a:p>
            <a:pPr algn="r">
              <a:lnSpc>
                <a:spcPts val="4899"/>
              </a:lnSpc>
            </a:pPr>
            <a:r>
              <a:rPr lang="en-US" sz="3499" b="1">
                <a:solidFill>
                  <a:srgbClr val="030163"/>
                </a:solidFill>
                <a:latin typeface="Open Sans Light Bold"/>
                <a:ea typeface="Open Sans Light Bold"/>
                <a:cs typeface="Open Sans Light Bold"/>
                <a:sym typeface="Open Sans Light Bold"/>
              </a:rPr>
              <a:t>Question 2: </a:t>
            </a:r>
          </a:p>
          <a:p>
            <a:pPr algn="r">
              <a:lnSpc>
                <a:spcPts val="4899"/>
              </a:lnSpc>
            </a:pPr>
            <a:r>
              <a:rPr lang="en-US" sz="3499" b="1">
                <a:solidFill>
                  <a:srgbClr val="030163"/>
                </a:solidFill>
                <a:latin typeface="Open Sans Light Bold"/>
                <a:ea typeface="Open Sans Light Bold"/>
                <a:cs typeface="Open Sans Light Bold"/>
                <a:sym typeface="Open Sans Light Bold"/>
              </a:rPr>
              <a:t>Students’ level of engagement in RM course</a:t>
            </a:r>
          </a:p>
          <a:p>
            <a:pPr algn="r">
              <a:lnSpc>
                <a:spcPts val="4899"/>
              </a:lnSpc>
              <a:spcBef>
                <a:spcPct val="0"/>
              </a:spcBef>
            </a:pPr>
            <a:endParaRPr lang="en-US" sz="3499" b="1">
              <a:solidFill>
                <a:srgbClr val="030163"/>
              </a:solidFill>
              <a:latin typeface="Open Sans Light Bold"/>
              <a:ea typeface="Open Sans Light Bold"/>
              <a:cs typeface="Open Sans Light Bold"/>
              <a:sym typeface="Open Sans Light Bold"/>
            </a:endParaRPr>
          </a:p>
        </p:txBody>
      </p:sp>
      <p:sp>
        <p:nvSpPr>
          <p:cNvPr id="13" name="Freeform 13"/>
          <p:cNvSpPr/>
          <p:nvPr/>
        </p:nvSpPr>
        <p:spPr>
          <a:xfrm>
            <a:off x="4362115" y="8426333"/>
            <a:ext cx="427581" cy="380936"/>
          </a:xfrm>
          <a:custGeom>
            <a:avLst/>
            <a:gdLst/>
            <a:ahLst/>
            <a:cxnLst/>
            <a:rect l="l" t="t" r="r" b="b"/>
            <a:pathLst>
              <a:path w="427581" h="380936">
                <a:moveTo>
                  <a:pt x="0" y="0"/>
                </a:moveTo>
                <a:lnTo>
                  <a:pt x="427581" y="0"/>
                </a:lnTo>
                <a:lnTo>
                  <a:pt x="427581" y="380936"/>
                </a:lnTo>
                <a:lnTo>
                  <a:pt x="0" y="3809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70655" cy="10287000"/>
            <a:chOff x="0" y="0"/>
            <a:chExt cx="229308" cy="2709333"/>
          </a:xfrm>
        </p:grpSpPr>
        <p:sp>
          <p:nvSpPr>
            <p:cNvPr id="3" name="Freeform 3"/>
            <p:cNvSpPr/>
            <p:nvPr/>
          </p:nvSpPr>
          <p:spPr>
            <a:xfrm>
              <a:off x="0" y="0"/>
              <a:ext cx="229308" cy="2709333"/>
            </a:xfrm>
            <a:custGeom>
              <a:avLst/>
              <a:gdLst/>
              <a:ahLst/>
              <a:cxnLst/>
              <a:rect l="l" t="t" r="r" b="b"/>
              <a:pathLst>
                <a:path w="229308" h="2709333">
                  <a:moveTo>
                    <a:pt x="0" y="0"/>
                  </a:moveTo>
                  <a:lnTo>
                    <a:pt x="229308" y="0"/>
                  </a:lnTo>
                  <a:lnTo>
                    <a:pt x="229308" y="2709333"/>
                  </a:lnTo>
                  <a:lnTo>
                    <a:pt x="0" y="2709333"/>
                  </a:lnTo>
                  <a:close/>
                </a:path>
              </a:pathLst>
            </a:custGeom>
            <a:solidFill>
              <a:srgbClr val="22466B"/>
            </a:solidFill>
          </p:spPr>
        </p:sp>
        <p:sp>
          <p:nvSpPr>
            <p:cNvPr id="4" name="TextBox 4"/>
            <p:cNvSpPr txBox="1"/>
            <p:nvPr/>
          </p:nvSpPr>
          <p:spPr>
            <a:xfrm>
              <a:off x="0" y="-38100"/>
              <a:ext cx="229308"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4036833"/>
            <a:ext cx="870655" cy="6250167"/>
            <a:chOff x="0" y="0"/>
            <a:chExt cx="229308" cy="1646135"/>
          </a:xfrm>
        </p:grpSpPr>
        <p:sp>
          <p:nvSpPr>
            <p:cNvPr id="6" name="Freeform 6"/>
            <p:cNvSpPr/>
            <p:nvPr/>
          </p:nvSpPr>
          <p:spPr>
            <a:xfrm>
              <a:off x="0" y="0"/>
              <a:ext cx="229308" cy="1646135"/>
            </a:xfrm>
            <a:custGeom>
              <a:avLst/>
              <a:gdLst/>
              <a:ahLst/>
              <a:cxnLst/>
              <a:rect l="l" t="t" r="r" b="b"/>
              <a:pathLst>
                <a:path w="229308" h="1646135">
                  <a:moveTo>
                    <a:pt x="0" y="0"/>
                  </a:moveTo>
                  <a:lnTo>
                    <a:pt x="229308" y="0"/>
                  </a:lnTo>
                  <a:lnTo>
                    <a:pt x="229308" y="1646135"/>
                  </a:lnTo>
                  <a:lnTo>
                    <a:pt x="0" y="1646135"/>
                  </a:lnTo>
                  <a:close/>
                </a:path>
              </a:pathLst>
            </a:custGeom>
            <a:solidFill>
              <a:srgbClr val="CD9461"/>
            </a:solidFill>
          </p:spPr>
        </p:sp>
        <p:sp>
          <p:nvSpPr>
            <p:cNvPr id="7" name="TextBox 7"/>
            <p:cNvSpPr txBox="1"/>
            <p:nvPr/>
          </p:nvSpPr>
          <p:spPr>
            <a:xfrm>
              <a:off x="0" y="-38100"/>
              <a:ext cx="229308" cy="1684235"/>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4224671" y="458886"/>
            <a:ext cx="14063329" cy="1626566"/>
            <a:chOff x="0" y="0"/>
            <a:chExt cx="3703922" cy="428396"/>
          </a:xfrm>
        </p:grpSpPr>
        <p:sp>
          <p:nvSpPr>
            <p:cNvPr id="9" name="Freeform 9"/>
            <p:cNvSpPr/>
            <p:nvPr/>
          </p:nvSpPr>
          <p:spPr>
            <a:xfrm>
              <a:off x="0" y="0"/>
              <a:ext cx="3703922" cy="428396"/>
            </a:xfrm>
            <a:custGeom>
              <a:avLst/>
              <a:gdLst/>
              <a:ahLst/>
              <a:cxnLst/>
              <a:rect l="l" t="t" r="r" b="b"/>
              <a:pathLst>
                <a:path w="3703922" h="428396">
                  <a:moveTo>
                    <a:pt x="0" y="0"/>
                  </a:moveTo>
                  <a:lnTo>
                    <a:pt x="3703922" y="0"/>
                  </a:lnTo>
                  <a:lnTo>
                    <a:pt x="3703922" y="428396"/>
                  </a:lnTo>
                  <a:lnTo>
                    <a:pt x="0" y="428396"/>
                  </a:lnTo>
                  <a:close/>
                </a:path>
              </a:pathLst>
            </a:custGeom>
            <a:solidFill>
              <a:srgbClr val="CD9461"/>
            </a:solidFill>
          </p:spPr>
        </p:sp>
        <p:sp>
          <p:nvSpPr>
            <p:cNvPr id="10" name="TextBox 10"/>
            <p:cNvSpPr txBox="1"/>
            <p:nvPr/>
          </p:nvSpPr>
          <p:spPr>
            <a:xfrm>
              <a:off x="0" y="-38100"/>
              <a:ext cx="3703922" cy="466496"/>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2565087" y="3137721"/>
            <a:ext cx="15157888" cy="5207003"/>
          </a:xfrm>
          <a:prstGeom prst="rect">
            <a:avLst/>
          </a:prstGeom>
        </p:spPr>
        <p:txBody>
          <a:bodyPr lIns="0" tIns="0" rIns="0" bIns="0" rtlCol="0" anchor="t">
            <a:spAutoFit/>
          </a:bodyPr>
          <a:lstStyle/>
          <a:p>
            <a:pPr algn="l">
              <a:lnSpc>
                <a:spcPts val="5949"/>
              </a:lnSpc>
            </a:pPr>
            <a:r>
              <a:rPr lang="en-US" sz="3499" b="1" dirty="0">
                <a:solidFill>
                  <a:srgbClr val="030163"/>
                </a:solidFill>
                <a:latin typeface="Open Sans Light Bold"/>
                <a:ea typeface="Open Sans Light Bold"/>
                <a:cs typeface="Open Sans Light Bold"/>
                <a:sym typeface="Open Sans Light Bold"/>
              </a:rPr>
              <a:t>•The participating students were </a:t>
            </a:r>
            <a:r>
              <a:rPr lang="en-US" sz="3499" b="1" i="1" dirty="0">
                <a:solidFill>
                  <a:srgbClr val="CD9461"/>
                </a:solidFill>
                <a:latin typeface="Open Sans Light Bold Italics"/>
                <a:ea typeface="Open Sans Light Bold Italics"/>
                <a:cs typeface="Open Sans Light Bold Italics"/>
                <a:sym typeface="Open Sans Light Bold Italics"/>
              </a:rPr>
              <a:t>above moderately engaged</a:t>
            </a:r>
            <a:r>
              <a:rPr lang="en-US" sz="3499" b="1" i="1" dirty="0">
                <a:solidFill>
                  <a:srgbClr val="030163"/>
                </a:solidFill>
                <a:latin typeface="Open Sans Light Bold Italics"/>
                <a:ea typeface="Open Sans Light Bold Italics"/>
                <a:cs typeface="Open Sans Light Bold Italics"/>
                <a:sym typeface="Open Sans Light Bold Italics"/>
              </a:rPr>
              <a:t> </a:t>
            </a:r>
            <a:r>
              <a:rPr lang="en-US" sz="3499" b="1" dirty="0">
                <a:solidFill>
                  <a:srgbClr val="030163"/>
                </a:solidFill>
                <a:latin typeface="Open Sans Light Bold"/>
                <a:ea typeface="Open Sans Light Bold"/>
                <a:cs typeface="Open Sans Light Bold"/>
                <a:sym typeface="Open Sans Light Bold"/>
              </a:rPr>
              <a:t>across </a:t>
            </a:r>
            <a:r>
              <a:rPr lang="en-US" sz="3499" b="1" i="1" dirty="0">
                <a:solidFill>
                  <a:srgbClr val="030163"/>
                </a:solidFill>
                <a:latin typeface="Open Sans Light Bold Italics"/>
                <a:ea typeface="Open Sans Light Bold Italics"/>
                <a:cs typeface="Open Sans Light Bold Italics"/>
                <a:sym typeface="Open Sans Light Bold Italics"/>
              </a:rPr>
              <a:t>all the three dimensions of engagement</a:t>
            </a:r>
          </a:p>
          <a:p>
            <a:pPr algn="l">
              <a:lnSpc>
                <a:spcPts val="5949"/>
              </a:lnSpc>
            </a:pPr>
            <a:r>
              <a:rPr lang="en-US" sz="3499" b="1" dirty="0">
                <a:solidFill>
                  <a:srgbClr val="030163"/>
                </a:solidFill>
                <a:latin typeface="Open Sans Light Bold"/>
                <a:ea typeface="Open Sans Light Bold"/>
                <a:cs typeface="Open Sans Light Bold"/>
                <a:sym typeface="Open Sans Light Bold"/>
              </a:rPr>
              <a:t>•(EE) Most students felt comfortable in the learning environment and interacted easily with others, but a significant portion (35%) were not interested in the subject and felt afraid of the theory while more than a third (35.5%) reported being neutral.</a:t>
            </a:r>
          </a:p>
          <a:p>
            <a:pPr algn="l">
              <a:lnSpc>
                <a:spcPts val="5949"/>
              </a:lnSpc>
            </a:pPr>
            <a:endParaRPr lang="en-US" sz="3499" b="1" dirty="0">
              <a:solidFill>
                <a:srgbClr val="030163"/>
              </a:solidFill>
              <a:latin typeface="Open Sans Light Bold"/>
              <a:ea typeface="Open Sans Light Bold"/>
              <a:cs typeface="Open Sans Light Bold"/>
              <a:sym typeface="Open Sans Light Bold"/>
            </a:endParaRPr>
          </a:p>
        </p:txBody>
      </p:sp>
      <p:sp>
        <p:nvSpPr>
          <p:cNvPr id="12" name="TextBox 12"/>
          <p:cNvSpPr txBox="1"/>
          <p:nvPr/>
        </p:nvSpPr>
        <p:spPr>
          <a:xfrm>
            <a:off x="5034245" y="658702"/>
            <a:ext cx="12933279" cy="1825626"/>
          </a:xfrm>
          <a:prstGeom prst="rect">
            <a:avLst/>
          </a:prstGeom>
        </p:spPr>
        <p:txBody>
          <a:bodyPr lIns="0" tIns="0" rIns="0" bIns="0" rtlCol="0" anchor="t">
            <a:spAutoFit/>
          </a:bodyPr>
          <a:lstStyle/>
          <a:p>
            <a:pPr algn="r">
              <a:lnSpc>
                <a:spcPts val="4899"/>
              </a:lnSpc>
            </a:pPr>
            <a:r>
              <a:rPr lang="en-US" sz="3499" b="1">
                <a:solidFill>
                  <a:srgbClr val="030163"/>
                </a:solidFill>
                <a:latin typeface="Open Sans Light Bold"/>
                <a:ea typeface="Open Sans Light Bold"/>
                <a:cs typeface="Open Sans Light Bold"/>
                <a:sym typeface="Open Sans Light Bold"/>
              </a:rPr>
              <a:t>Question 2: </a:t>
            </a:r>
          </a:p>
          <a:p>
            <a:pPr algn="r">
              <a:lnSpc>
                <a:spcPts val="4899"/>
              </a:lnSpc>
            </a:pPr>
            <a:r>
              <a:rPr lang="en-US" sz="3499" b="1">
                <a:solidFill>
                  <a:srgbClr val="030163"/>
                </a:solidFill>
                <a:latin typeface="Open Sans Light Bold"/>
                <a:ea typeface="Open Sans Light Bold"/>
                <a:cs typeface="Open Sans Light Bold"/>
                <a:sym typeface="Open Sans Light Bold"/>
              </a:rPr>
              <a:t>Students’ level of engagement in RM course</a:t>
            </a:r>
          </a:p>
          <a:p>
            <a:pPr algn="r">
              <a:lnSpc>
                <a:spcPts val="4899"/>
              </a:lnSpc>
              <a:spcBef>
                <a:spcPct val="0"/>
              </a:spcBef>
            </a:pPr>
            <a:endParaRPr lang="en-US" sz="3499" b="1">
              <a:solidFill>
                <a:srgbClr val="030163"/>
              </a:solidFill>
              <a:latin typeface="Open Sans Light Bold"/>
              <a:ea typeface="Open Sans Light Bold"/>
              <a:cs typeface="Open Sans Light Bold"/>
              <a:sym typeface="Open Sans Light Bo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0655" cy="10287000"/>
            <a:chOff x="0" y="0"/>
            <a:chExt cx="229308" cy="2709333"/>
          </a:xfrm>
        </p:grpSpPr>
        <p:sp>
          <p:nvSpPr>
            <p:cNvPr id="3" name="Freeform 3"/>
            <p:cNvSpPr/>
            <p:nvPr/>
          </p:nvSpPr>
          <p:spPr>
            <a:xfrm>
              <a:off x="0" y="0"/>
              <a:ext cx="229308" cy="2709333"/>
            </a:xfrm>
            <a:custGeom>
              <a:avLst/>
              <a:gdLst/>
              <a:ahLst/>
              <a:cxnLst/>
              <a:rect l="l" t="t" r="r" b="b"/>
              <a:pathLst>
                <a:path w="229308" h="2709333">
                  <a:moveTo>
                    <a:pt x="0" y="0"/>
                  </a:moveTo>
                  <a:lnTo>
                    <a:pt x="229308" y="0"/>
                  </a:lnTo>
                  <a:lnTo>
                    <a:pt x="229308" y="2709333"/>
                  </a:lnTo>
                  <a:lnTo>
                    <a:pt x="0" y="2709333"/>
                  </a:lnTo>
                  <a:close/>
                </a:path>
              </a:pathLst>
            </a:custGeom>
            <a:solidFill>
              <a:srgbClr val="22466B"/>
            </a:solidFill>
          </p:spPr>
        </p:sp>
        <p:sp>
          <p:nvSpPr>
            <p:cNvPr id="4" name="TextBox 4"/>
            <p:cNvSpPr txBox="1"/>
            <p:nvPr/>
          </p:nvSpPr>
          <p:spPr>
            <a:xfrm>
              <a:off x="0" y="-38100"/>
              <a:ext cx="229308"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4036833"/>
            <a:ext cx="870655" cy="6250167"/>
            <a:chOff x="0" y="0"/>
            <a:chExt cx="229308" cy="1646135"/>
          </a:xfrm>
        </p:grpSpPr>
        <p:sp>
          <p:nvSpPr>
            <p:cNvPr id="6" name="Freeform 6"/>
            <p:cNvSpPr/>
            <p:nvPr/>
          </p:nvSpPr>
          <p:spPr>
            <a:xfrm>
              <a:off x="0" y="0"/>
              <a:ext cx="229308" cy="1646135"/>
            </a:xfrm>
            <a:custGeom>
              <a:avLst/>
              <a:gdLst/>
              <a:ahLst/>
              <a:cxnLst/>
              <a:rect l="l" t="t" r="r" b="b"/>
              <a:pathLst>
                <a:path w="229308" h="1646135">
                  <a:moveTo>
                    <a:pt x="0" y="0"/>
                  </a:moveTo>
                  <a:lnTo>
                    <a:pt x="229308" y="0"/>
                  </a:lnTo>
                  <a:lnTo>
                    <a:pt x="229308" y="1646135"/>
                  </a:lnTo>
                  <a:lnTo>
                    <a:pt x="0" y="1646135"/>
                  </a:lnTo>
                  <a:close/>
                </a:path>
              </a:pathLst>
            </a:custGeom>
            <a:solidFill>
              <a:srgbClr val="CD9461"/>
            </a:solidFill>
          </p:spPr>
        </p:sp>
        <p:sp>
          <p:nvSpPr>
            <p:cNvPr id="7" name="TextBox 7"/>
            <p:cNvSpPr txBox="1"/>
            <p:nvPr/>
          </p:nvSpPr>
          <p:spPr>
            <a:xfrm>
              <a:off x="0" y="-38100"/>
              <a:ext cx="229308" cy="1684235"/>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4224671" y="458886"/>
            <a:ext cx="14063329" cy="1626566"/>
            <a:chOff x="0" y="0"/>
            <a:chExt cx="3703922" cy="428396"/>
          </a:xfrm>
        </p:grpSpPr>
        <p:sp>
          <p:nvSpPr>
            <p:cNvPr id="9" name="Freeform 9"/>
            <p:cNvSpPr/>
            <p:nvPr/>
          </p:nvSpPr>
          <p:spPr>
            <a:xfrm>
              <a:off x="0" y="0"/>
              <a:ext cx="3703922" cy="428396"/>
            </a:xfrm>
            <a:custGeom>
              <a:avLst/>
              <a:gdLst/>
              <a:ahLst/>
              <a:cxnLst/>
              <a:rect l="l" t="t" r="r" b="b"/>
              <a:pathLst>
                <a:path w="3703922" h="428396">
                  <a:moveTo>
                    <a:pt x="0" y="0"/>
                  </a:moveTo>
                  <a:lnTo>
                    <a:pt x="3703922" y="0"/>
                  </a:lnTo>
                  <a:lnTo>
                    <a:pt x="3703922" y="428396"/>
                  </a:lnTo>
                  <a:lnTo>
                    <a:pt x="0" y="428396"/>
                  </a:lnTo>
                  <a:close/>
                </a:path>
              </a:pathLst>
            </a:custGeom>
            <a:solidFill>
              <a:srgbClr val="CD9461"/>
            </a:solidFill>
          </p:spPr>
        </p:sp>
        <p:sp>
          <p:nvSpPr>
            <p:cNvPr id="10" name="TextBox 10"/>
            <p:cNvSpPr txBox="1"/>
            <p:nvPr/>
          </p:nvSpPr>
          <p:spPr>
            <a:xfrm>
              <a:off x="0" y="-38100"/>
              <a:ext cx="3703922" cy="466496"/>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6707330" y="3254506"/>
            <a:ext cx="11301259" cy="6003794"/>
          </a:xfrm>
          <a:custGeom>
            <a:avLst/>
            <a:gdLst/>
            <a:ahLst/>
            <a:cxnLst/>
            <a:rect l="l" t="t" r="r" b="b"/>
            <a:pathLst>
              <a:path w="11301259" h="6003794">
                <a:moveTo>
                  <a:pt x="0" y="0"/>
                </a:moveTo>
                <a:lnTo>
                  <a:pt x="11301259" y="0"/>
                </a:lnTo>
                <a:lnTo>
                  <a:pt x="11301259" y="6003794"/>
                </a:lnTo>
                <a:lnTo>
                  <a:pt x="0" y="6003794"/>
                </a:lnTo>
                <a:lnTo>
                  <a:pt x="0" y="0"/>
                </a:lnTo>
                <a:close/>
              </a:path>
            </a:pathLst>
          </a:custGeom>
          <a:blipFill>
            <a:blip r:embed="rId3"/>
            <a:stretch>
              <a:fillRect/>
            </a:stretch>
          </a:blipFill>
        </p:spPr>
        <p:txBody>
          <a:bodyPr/>
          <a:lstStyle/>
          <a:p>
            <a:endParaRPr lang="en-US" dirty="0"/>
          </a:p>
        </p:txBody>
      </p:sp>
      <p:sp>
        <p:nvSpPr>
          <p:cNvPr id="12" name="TextBox 12"/>
          <p:cNvSpPr txBox="1"/>
          <p:nvPr/>
        </p:nvSpPr>
        <p:spPr>
          <a:xfrm>
            <a:off x="4789696" y="629166"/>
            <a:ext cx="12933279" cy="1825626"/>
          </a:xfrm>
          <a:prstGeom prst="rect">
            <a:avLst/>
          </a:prstGeom>
        </p:spPr>
        <p:txBody>
          <a:bodyPr lIns="0" tIns="0" rIns="0" bIns="0" rtlCol="0" anchor="t">
            <a:spAutoFit/>
          </a:bodyPr>
          <a:lstStyle/>
          <a:p>
            <a:pPr algn="r">
              <a:lnSpc>
                <a:spcPts val="4899"/>
              </a:lnSpc>
            </a:pPr>
            <a:r>
              <a:rPr lang="en-US" sz="3499" b="1">
                <a:solidFill>
                  <a:srgbClr val="030163"/>
                </a:solidFill>
                <a:latin typeface="Open Sans Light Bold"/>
                <a:ea typeface="Open Sans Light Bold"/>
                <a:cs typeface="Open Sans Light Bold"/>
                <a:sym typeface="Open Sans Light Bold"/>
              </a:rPr>
              <a:t>Question 3: Correlation between the teachers’ frequency of using MSs &amp; students’ level of engagement</a:t>
            </a:r>
          </a:p>
          <a:p>
            <a:pPr algn="r">
              <a:lnSpc>
                <a:spcPts val="4899"/>
              </a:lnSpc>
              <a:spcBef>
                <a:spcPct val="0"/>
              </a:spcBef>
            </a:pPr>
            <a:endParaRPr lang="en-US" sz="3499" b="1">
              <a:solidFill>
                <a:srgbClr val="030163"/>
              </a:solidFill>
              <a:latin typeface="Open Sans Light Bold"/>
              <a:ea typeface="Open Sans Light Bold"/>
              <a:cs typeface="Open Sans Light Bold"/>
              <a:sym typeface="Open Sans Light Bold"/>
            </a:endParaRPr>
          </a:p>
        </p:txBody>
      </p:sp>
      <p:sp>
        <p:nvSpPr>
          <p:cNvPr id="13" name="TextBox 13"/>
          <p:cNvSpPr txBox="1"/>
          <p:nvPr/>
        </p:nvSpPr>
        <p:spPr>
          <a:xfrm>
            <a:off x="1128091" y="3197356"/>
            <a:ext cx="5321802" cy="5883057"/>
          </a:xfrm>
          <a:prstGeom prst="rect">
            <a:avLst/>
          </a:prstGeom>
        </p:spPr>
        <p:txBody>
          <a:bodyPr lIns="0" tIns="0" rIns="0" bIns="0" rtlCol="0" anchor="t">
            <a:spAutoFit/>
          </a:bodyPr>
          <a:lstStyle/>
          <a:p>
            <a:pPr marL="661146" lvl="1" indent="-330573" algn="l">
              <a:lnSpc>
                <a:spcPts val="4287"/>
              </a:lnSpc>
              <a:spcBef>
                <a:spcPct val="0"/>
              </a:spcBef>
              <a:buFont typeface="Arial"/>
              <a:buChar char="•"/>
            </a:pPr>
            <a:r>
              <a:rPr lang="en-US" sz="3062" b="1">
                <a:solidFill>
                  <a:srgbClr val="030163"/>
                </a:solidFill>
                <a:latin typeface="Open Sans Light Bold"/>
                <a:ea typeface="Open Sans Light Bold"/>
                <a:cs typeface="Open Sans Light Bold"/>
                <a:sym typeface="Open Sans Light Bold"/>
              </a:rPr>
              <a:t>No strong correlations</a:t>
            </a:r>
          </a:p>
          <a:p>
            <a:pPr marL="661146" lvl="1" indent="-330573" algn="l">
              <a:lnSpc>
                <a:spcPts val="4287"/>
              </a:lnSpc>
              <a:spcBef>
                <a:spcPct val="0"/>
              </a:spcBef>
              <a:buFont typeface="Arial"/>
              <a:buChar char="•"/>
            </a:pPr>
            <a:r>
              <a:rPr lang="en-US" sz="3062" b="1">
                <a:solidFill>
                  <a:srgbClr val="030163"/>
                </a:solidFill>
                <a:latin typeface="Open Sans Light Bold"/>
                <a:ea typeface="Open Sans Light Bold"/>
                <a:cs typeface="Open Sans Light Bold"/>
                <a:sym typeface="Open Sans Light Bold"/>
              </a:rPr>
              <a:t>Some moderate correlations were found between specific strategies and indicators of student engagement</a:t>
            </a:r>
          </a:p>
          <a:p>
            <a:pPr marL="661146" lvl="1" indent="-330573" algn="l">
              <a:lnSpc>
                <a:spcPts val="4287"/>
              </a:lnSpc>
              <a:spcBef>
                <a:spcPct val="0"/>
              </a:spcBef>
              <a:buFont typeface="Arial"/>
              <a:buChar char="•"/>
            </a:pPr>
            <a:r>
              <a:rPr lang="en-US" sz="3062" b="1">
                <a:solidFill>
                  <a:srgbClr val="030163"/>
                </a:solidFill>
                <a:latin typeface="Open Sans Light Bold"/>
                <a:ea typeface="Open Sans Light Bold"/>
                <a:cs typeface="Open Sans Light Bold"/>
                <a:sym typeface="Open Sans Light Bold"/>
              </a:rPr>
              <a:t>Not all motivational strategies had an impact on student engagement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sp>
        <p:nvSpPr>
          <p:cNvPr id="2" name="TextBox 2"/>
          <p:cNvSpPr txBox="1"/>
          <p:nvPr/>
        </p:nvSpPr>
        <p:spPr>
          <a:xfrm>
            <a:off x="1026625" y="1028700"/>
            <a:ext cx="11502394" cy="914400"/>
          </a:xfrm>
          <a:prstGeom prst="rect">
            <a:avLst/>
          </a:prstGeom>
        </p:spPr>
        <p:txBody>
          <a:bodyPr lIns="0" tIns="0" rIns="0" bIns="0" rtlCol="0" anchor="t">
            <a:spAutoFit/>
          </a:bodyPr>
          <a:lstStyle/>
          <a:p>
            <a:pPr algn="just">
              <a:lnSpc>
                <a:spcPts val="7200"/>
              </a:lnSpc>
            </a:pPr>
            <a:r>
              <a:rPr lang="en-US" sz="6000">
                <a:solidFill>
                  <a:srgbClr val="22466B"/>
                </a:solidFill>
                <a:latin typeface="Source Han Serif JP Bold"/>
                <a:ea typeface="Source Han Serif JP Bold"/>
                <a:cs typeface="Source Han Serif JP Bold"/>
                <a:sym typeface="Source Han Serif JP Bold"/>
              </a:rPr>
              <a:t>Implication</a:t>
            </a:r>
          </a:p>
        </p:txBody>
      </p:sp>
      <p:sp>
        <p:nvSpPr>
          <p:cNvPr id="3" name="TextBox 3"/>
          <p:cNvSpPr txBox="1"/>
          <p:nvPr/>
        </p:nvSpPr>
        <p:spPr>
          <a:xfrm>
            <a:off x="900112" y="4825393"/>
            <a:ext cx="9056426" cy="2114550"/>
          </a:xfrm>
          <a:prstGeom prst="rect">
            <a:avLst/>
          </a:prstGeom>
        </p:spPr>
        <p:txBody>
          <a:bodyPr lIns="0" tIns="0" rIns="0" bIns="0" rtlCol="0" anchor="t">
            <a:spAutoFit/>
          </a:bodyPr>
          <a:lstStyle/>
          <a:p>
            <a:pPr marL="647700" lvl="1" indent="-323850" algn="l">
              <a:lnSpc>
                <a:spcPts val="4200"/>
              </a:lnSpc>
              <a:buFont typeface="Arial"/>
              <a:buChar char="•"/>
            </a:pPr>
            <a:r>
              <a:rPr lang="en-US" sz="3000" b="1">
                <a:solidFill>
                  <a:srgbClr val="CD9461"/>
                </a:solidFill>
                <a:latin typeface="Open Sans Light Bold"/>
                <a:ea typeface="Open Sans Light Bold"/>
                <a:cs typeface="Open Sans Light Bold"/>
                <a:sym typeface="Open Sans Light Bold"/>
              </a:rPr>
              <a:t>Teachers can gain a more unbiased assessment of the impact of their approach by examining the frequency of MSs used.</a:t>
            </a:r>
          </a:p>
          <a:p>
            <a:pPr algn="l">
              <a:lnSpc>
                <a:spcPts val="4200"/>
              </a:lnSpc>
              <a:spcBef>
                <a:spcPct val="0"/>
              </a:spcBef>
            </a:pPr>
            <a:endParaRPr lang="en-US" sz="3000" b="1">
              <a:solidFill>
                <a:srgbClr val="CD9461"/>
              </a:solidFill>
              <a:latin typeface="Open Sans Light Bold"/>
              <a:ea typeface="Open Sans Light Bold"/>
              <a:cs typeface="Open Sans Light Bold"/>
              <a:sym typeface="Open Sans Light Bold"/>
            </a:endParaRPr>
          </a:p>
        </p:txBody>
      </p:sp>
      <p:sp>
        <p:nvSpPr>
          <p:cNvPr id="4" name="TextBox 4"/>
          <p:cNvSpPr txBox="1"/>
          <p:nvPr/>
        </p:nvSpPr>
        <p:spPr>
          <a:xfrm>
            <a:off x="858064" y="6882793"/>
            <a:ext cx="9098474" cy="1581150"/>
          </a:xfrm>
          <a:prstGeom prst="rect">
            <a:avLst/>
          </a:prstGeom>
        </p:spPr>
        <p:txBody>
          <a:bodyPr lIns="0" tIns="0" rIns="0" bIns="0" rtlCol="0" anchor="t">
            <a:spAutoFit/>
          </a:bodyPr>
          <a:lstStyle/>
          <a:p>
            <a:pPr marL="647700" lvl="1" indent="-323850" algn="l">
              <a:lnSpc>
                <a:spcPts val="4200"/>
              </a:lnSpc>
              <a:buFont typeface="Arial"/>
              <a:buChar char="•"/>
            </a:pPr>
            <a:r>
              <a:rPr lang="en-US" sz="3000" b="1">
                <a:solidFill>
                  <a:srgbClr val="CD9461"/>
                </a:solidFill>
                <a:latin typeface="Open Sans Light Bold"/>
                <a:ea typeface="Open Sans Light Bold"/>
                <a:cs typeface="Open Sans Light Bold"/>
                <a:sym typeface="Open Sans Light Bold"/>
              </a:rPr>
              <a:t>Give an evaluation of the current students’ level of engagement in RM classes</a:t>
            </a:r>
          </a:p>
          <a:p>
            <a:pPr algn="l">
              <a:lnSpc>
                <a:spcPts val="4200"/>
              </a:lnSpc>
              <a:spcBef>
                <a:spcPct val="0"/>
              </a:spcBef>
            </a:pPr>
            <a:endParaRPr lang="en-US" sz="3000" b="1">
              <a:solidFill>
                <a:srgbClr val="CD9461"/>
              </a:solidFill>
              <a:latin typeface="Open Sans Light Bold"/>
              <a:ea typeface="Open Sans Light Bold"/>
              <a:cs typeface="Open Sans Light Bold"/>
              <a:sym typeface="Open Sans Light Bold"/>
            </a:endParaRPr>
          </a:p>
        </p:txBody>
      </p:sp>
      <p:sp>
        <p:nvSpPr>
          <p:cNvPr id="5" name="TextBox 5"/>
          <p:cNvSpPr txBox="1"/>
          <p:nvPr/>
        </p:nvSpPr>
        <p:spPr>
          <a:xfrm>
            <a:off x="900112" y="8406793"/>
            <a:ext cx="9056426" cy="1047750"/>
          </a:xfrm>
          <a:prstGeom prst="rect">
            <a:avLst/>
          </a:prstGeom>
        </p:spPr>
        <p:txBody>
          <a:bodyPr lIns="0" tIns="0" rIns="0" bIns="0" rtlCol="0" anchor="t">
            <a:spAutoFit/>
          </a:bodyPr>
          <a:lstStyle/>
          <a:p>
            <a:pPr marL="647700" lvl="1" indent="-323850" algn="l">
              <a:lnSpc>
                <a:spcPts val="4200"/>
              </a:lnSpc>
              <a:buFont typeface="Arial"/>
              <a:buChar char="•"/>
            </a:pPr>
            <a:r>
              <a:rPr lang="en-US" sz="3000" b="1">
                <a:solidFill>
                  <a:srgbClr val="CD9461"/>
                </a:solidFill>
                <a:latin typeface="Open Sans Light Bold"/>
                <a:ea typeface="Open Sans Light Bold"/>
                <a:cs typeface="Open Sans Light Bold"/>
                <a:sym typeface="Open Sans Light Bold"/>
              </a:rPr>
              <a:t>Practically evaluate the applicability and effectiveness of MSs in the RM course</a:t>
            </a:r>
          </a:p>
        </p:txBody>
      </p:sp>
      <p:sp>
        <p:nvSpPr>
          <p:cNvPr id="6" name="TextBox 6"/>
          <p:cNvSpPr txBox="1"/>
          <p:nvPr/>
        </p:nvSpPr>
        <p:spPr>
          <a:xfrm>
            <a:off x="1099377" y="3175380"/>
            <a:ext cx="9511667" cy="1047750"/>
          </a:xfrm>
          <a:prstGeom prst="rect">
            <a:avLst/>
          </a:prstGeom>
        </p:spPr>
        <p:txBody>
          <a:bodyPr lIns="0" tIns="0" rIns="0" bIns="0" rtlCol="0" anchor="t">
            <a:spAutoFit/>
          </a:bodyPr>
          <a:lstStyle/>
          <a:p>
            <a:pPr algn="l">
              <a:lnSpc>
                <a:spcPts val="4200"/>
              </a:lnSpc>
              <a:spcBef>
                <a:spcPct val="0"/>
              </a:spcBef>
            </a:pPr>
            <a:r>
              <a:rPr lang="en-US" sz="3000" b="1">
                <a:solidFill>
                  <a:srgbClr val="000000"/>
                </a:solidFill>
                <a:latin typeface="Open Sans Light Bold"/>
                <a:ea typeface="Open Sans Light Bold"/>
                <a:cs typeface="Open Sans Light Bold"/>
                <a:sym typeface="Open Sans Light Bold"/>
              </a:rPr>
              <a:t>Provide well-found suggestions to improve teaching practices</a:t>
            </a:r>
          </a:p>
        </p:txBody>
      </p:sp>
      <p:grpSp>
        <p:nvGrpSpPr>
          <p:cNvPr id="7" name="Group 7"/>
          <p:cNvGrpSpPr/>
          <p:nvPr/>
        </p:nvGrpSpPr>
        <p:grpSpPr>
          <a:xfrm>
            <a:off x="11384775" y="0"/>
            <a:ext cx="6903225" cy="10287000"/>
            <a:chOff x="0" y="0"/>
            <a:chExt cx="9204300" cy="13716000"/>
          </a:xfrm>
        </p:grpSpPr>
        <p:grpSp>
          <p:nvGrpSpPr>
            <p:cNvPr id="8" name="Group 8"/>
            <p:cNvGrpSpPr/>
            <p:nvPr/>
          </p:nvGrpSpPr>
          <p:grpSpPr>
            <a:xfrm>
              <a:off x="0" y="3779806"/>
              <a:ext cx="9204300" cy="9936194"/>
              <a:chOff x="0" y="0"/>
              <a:chExt cx="1818133" cy="1962705"/>
            </a:xfrm>
          </p:grpSpPr>
          <p:sp>
            <p:nvSpPr>
              <p:cNvPr id="9" name="Freeform 9"/>
              <p:cNvSpPr/>
              <p:nvPr/>
            </p:nvSpPr>
            <p:spPr>
              <a:xfrm>
                <a:off x="0" y="0"/>
                <a:ext cx="1818133" cy="1962705"/>
              </a:xfrm>
              <a:custGeom>
                <a:avLst/>
                <a:gdLst/>
                <a:ahLst/>
                <a:cxnLst/>
                <a:rect l="l" t="t" r="r" b="b"/>
                <a:pathLst>
                  <a:path w="1818133" h="1962705">
                    <a:moveTo>
                      <a:pt x="0" y="0"/>
                    </a:moveTo>
                    <a:lnTo>
                      <a:pt x="1818133" y="0"/>
                    </a:lnTo>
                    <a:lnTo>
                      <a:pt x="1818133" y="1962705"/>
                    </a:lnTo>
                    <a:lnTo>
                      <a:pt x="0" y="1962705"/>
                    </a:lnTo>
                    <a:close/>
                  </a:path>
                </a:pathLst>
              </a:custGeom>
              <a:solidFill>
                <a:srgbClr val="22466B"/>
              </a:solidFill>
            </p:spPr>
          </p:sp>
          <p:sp>
            <p:nvSpPr>
              <p:cNvPr id="10" name="TextBox 10"/>
              <p:cNvSpPr txBox="1"/>
              <p:nvPr/>
            </p:nvSpPr>
            <p:spPr>
              <a:xfrm>
                <a:off x="0" y="-38100"/>
                <a:ext cx="1818133" cy="2000805"/>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959500" y="0"/>
              <a:ext cx="6971597" cy="10044720"/>
            </a:xfrm>
            <a:custGeom>
              <a:avLst/>
              <a:gdLst/>
              <a:ahLst/>
              <a:cxnLst/>
              <a:rect l="l" t="t" r="r" b="b"/>
              <a:pathLst>
                <a:path w="6971597" h="10044720">
                  <a:moveTo>
                    <a:pt x="0" y="0"/>
                  </a:moveTo>
                  <a:lnTo>
                    <a:pt x="6971597" y="0"/>
                  </a:lnTo>
                  <a:lnTo>
                    <a:pt x="6971597" y="10044720"/>
                  </a:lnTo>
                  <a:lnTo>
                    <a:pt x="0" y="10044720"/>
                  </a:lnTo>
                  <a:lnTo>
                    <a:pt x="0" y="0"/>
                  </a:lnTo>
                  <a:close/>
                </a:path>
              </a:pathLst>
            </a:custGeom>
            <a:blipFill>
              <a:blip r:embed="rId3"/>
              <a:stretch>
                <a:fillRect t="-2054" b="-2054"/>
              </a:stretch>
            </a:blipFill>
          </p:spPr>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sp>
        <p:nvSpPr>
          <p:cNvPr id="2" name="TextBox 2"/>
          <p:cNvSpPr txBox="1"/>
          <p:nvPr/>
        </p:nvSpPr>
        <p:spPr>
          <a:xfrm>
            <a:off x="521511" y="844403"/>
            <a:ext cx="15327769" cy="914400"/>
          </a:xfrm>
          <a:prstGeom prst="rect">
            <a:avLst/>
          </a:prstGeom>
        </p:spPr>
        <p:txBody>
          <a:bodyPr lIns="0" tIns="0" rIns="0" bIns="0" rtlCol="0" anchor="t">
            <a:spAutoFit/>
          </a:bodyPr>
          <a:lstStyle/>
          <a:p>
            <a:pPr algn="l">
              <a:lnSpc>
                <a:spcPts val="7200"/>
              </a:lnSpc>
            </a:pPr>
            <a:r>
              <a:rPr lang="en-US" sz="6000">
                <a:solidFill>
                  <a:srgbClr val="22466B"/>
                </a:solidFill>
                <a:latin typeface="Source Han Serif JP Bold"/>
                <a:ea typeface="Source Han Serif JP Bold"/>
                <a:cs typeface="Source Han Serif JP Bold"/>
                <a:sym typeface="Source Han Serif JP Bold"/>
              </a:rPr>
              <a:t>Limitation &amp; Recommendation</a:t>
            </a:r>
          </a:p>
        </p:txBody>
      </p:sp>
      <p:grpSp>
        <p:nvGrpSpPr>
          <p:cNvPr id="3" name="Group 3"/>
          <p:cNvGrpSpPr/>
          <p:nvPr/>
        </p:nvGrpSpPr>
        <p:grpSpPr>
          <a:xfrm>
            <a:off x="1203118" y="2635317"/>
            <a:ext cx="7470196" cy="6688255"/>
            <a:chOff x="0" y="0"/>
            <a:chExt cx="1967459" cy="1761516"/>
          </a:xfrm>
        </p:grpSpPr>
        <p:sp>
          <p:nvSpPr>
            <p:cNvPr id="4" name="Freeform 4"/>
            <p:cNvSpPr/>
            <p:nvPr/>
          </p:nvSpPr>
          <p:spPr>
            <a:xfrm>
              <a:off x="0" y="0"/>
              <a:ext cx="1967459" cy="1761516"/>
            </a:xfrm>
            <a:custGeom>
              <a:avLst/>
              <a:gdLst/>
              <a:ahLst/>
              <a:cxnLst/>
              <a:rect l="l" t="t" r="r" b="b"/>
              <a:pathLst>
                <a:path w="1967459" h="1761516">
                  <a:moveTo>
                    <a:pt x="0" y="0"/>
                  </a:moveTo>
                  <a:lnTo>
                    <a:pt x="1967459" y="0"/>
                  </a:lnTo>
                  <a:lnTo>
                    <a:pt x="1967459" y="1761516"/>
                  </a:lnTo>
                  <a:lnTo>
                    <a:pt x="0" y="1761516"/>
                  </a:lnTo>
                  <a:close/>
                </a:path>
              </a:pathLst>
            </a:custGeom>
            <a:solidFill>
              <a:srgbClr val="CD9461"/>
            </a:solidFill>
          </p:spPr>
        </p:sp>
        <p:sp>
          <p:nvSpPr>
            <p:cNvPr id="5" name="TextBox 5"/>
            <p:cNvSpPr txBox="1"/>
            <p:nvPr/>
          </p:nvSpPr>
          <p:spPr>
            <a:xfrm>
              <a:off x="0" y="-38100"/>
              <a:ext cx="1967459" cy="1799616"/>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419415" y="3253885"/>
            <a:ext cx="7037602" cy="5212080"/>
          </a:xfrm>
          <a:prstGeom prst="rect">
            <a:avLst/>
          </a:prstGeom>
        </p:spPr>
        <p:txBody>
          <a:bodyPr lIns="0" tIns="0" rIns="0" bIns="0" rtlCol="0" anchor="t">
            <a:spAutoFit/>
          </a:bodyPr>
          <a:lstStyle/>
          <a:p>
            <a:pPr algn="ctr">
              <a:lnSpc>
                <a:spcPts val="4619"/>
              </a:lnSpc>
              <a:spcBef>
                <a:spcPct val="0"/>
              </a:spcBef>
            </a:pPr>
            <a:r>
              <a:rPr lang="en-US" sz="3299" b="1">
                <a:solidFill>
                  <a:srgbClr val="FFFFFF"/>
                </a:solidFill>
                <a:latin typeface="Open Sans Light Bold"/>
                <a:ea typeface="Open Sans Light Bold"/>
                <a:cs typeface="Open Sans Light Bold"/>
                <a:sym typeface="Open Sans Light Bold"/>
              </a:rPr>
              <a:t>Limitations</a:t>
            </a:r>
          </a:p>
          <a:p>
            <a:pPr marL="712468" lvl="1" indent="-356234" algn="l">
              <a:lnSpc>
                <a:spcPts val="4619"/>
              </a:lnSpc>
              <a:spcBef>
                <a:spcPct val="0"/>
              </a:spcBef>
              <a:buFont typeface="Arial"/>
              <a:buChar char="•"/>
            </a:pPr>
            <a:r>
              <a:rPr lang="en-US" sz="3299">
                <a:solidFill>
                  <a:srgbClr val="FFFFFF"/>
                </a:solidFill>
                <a:latin typeface="Open Sans Light"/>
                <a:ea typeface="Open Sans Light"/>
                <a:cs typeface="Open Sans Light"/>
                <a:sym typeface="Open Sans Light"/>
              </a:rPr>
              <a:t>May not have examined all MSs potentially employed by teachers</a:t>
            </a:r>
          </a:p>
          <a:p>
            <a:pPr marL="712468" lvl="1" indent="-356234" algn="l">
              <a:lnSpc>
                <a:spcPts val="4619"/>
              </a:lnSpc>
              <a:spcBef>
                <a:spcPct val="0"/>
              </a:spcBef>
              <a:buFont typeface="Arial"/>
              <a:buChar char="•"/>
            </a:pPr>
            <a:r>
              <a:rPr lang="en-US" sz="3299">
                <a:solidFill>
                  <a:srgbClr val="FFFFFF"/>
                </a:solidFill>
                <a:latin typeface="Open Sans Light"/>
                <a:ea typeface="Open Sans Light"/>
                <a:cs typeface="Open Sans Light"/>
                <a:sym typeface="Open Sans Light"/>
              </a:rPr>
              <a:t>The need for a mixed-methods approach</a:t>
            </a:r>
          </a:p>
          <a:p>
            <a:pPr marL="712468" lvl="1" indent="-356234" algn="l">
              <a:lnSpc>
                <a:spcPts val="4619"/>
              </a:lnSpc>
              <a:spcBef>
                <a:spcPct val="0"/>
              </a:spcBef>
              <a:buFont typeface="Arial"/>
              <a:buChar char="•"/>
            </a:pPr>
            <a:r>
              <a:rPr lang="en-US" sz="3299">
                <a:solidFill>
                  <a:srgbClr val="FFFFFF"/>
                </a:solidFill>
                <a:latin typeface="Open Sans Light"/>
                <a:ea typeface="Open Sans Light"/>
                <a:cs typeface="Open Sans Light"/>
                <a:sym typeface="Open Sans Light"/>
              </a:rPr>
              <a:t>Limited participation and focus on a small aspect of the motivation and engagement field.</a:t>
            </a:r>
          </a:p>
          <a:p>
            <a:pPr algn="l">
              <a:lnSpc>
                <a:spcPts val="4619"/>
              </a:lnSpc>
              <a:spcBef>
                <a:spcPct val="0"/>
              </a:spcBef>
            </a:pPr>
            <a:endParaRPr lang="en-US" sz="3299">
              <a:solidFill>
                <a:srgbClr val="FFFFFF"/>
              </a:solidFill>
              <a:latin typeface="Open Sans Light"/>
              <a:ea typeface="Open Sans Light"/>
              <a:cs typeface="Open Sans Light"/>
              <a:sym typeface="Open Sans Light"/>
            </a:endParaRPr>
          </a:p>
        </p:txBody>
      </p:sp>
      <p:grpSp>
        <p:nvGrpSpPr>
          <p:cNvPr id="7" name="Group 7"/>
          <p:cNvGrpSpPr/>
          <p:nvPr/>
        </p:nvGrpSpPr>
        <p:grpSpPr>
          <a:xfrm>
            <a:off x="9144000" y="2635317"/>
            <a:ext cx="8376097" cy="6688255"/>
            <a:chOff x="0" y="0"/>
            <a:chExt cx="2206050" cy="1761516"/>
          </a:xfrm>
        </p:grpSpPr>
        <p:sp>
          <p:nvSpPr>
            <p:cNvPr id="8" name="Freeform 8"/>
            <p:cNvSpPr/>
            <p:nvPr/>
          </p:nvSpPr>
          <p:spPr>
            <a:xfrm>
              <a:off x="0" y="0"/>
              <a:ext cx="2206050" cy="1761516"/>
            </a:xfrm>
            <a:custGeom>
              <a:avLst/>
              <a:gdLst/>
              <a:ahLst/>
              <a:cxnLst/>
              <a:rect l="l" t="t" r="r" b="b"/>
              <a:pathLst>
                <a:path w="2206050" h="1761516">
                  <a:moveTo>
                    <a:pt x="0" y="0"/>
                  </a:moveTo>
                  <a:lnTo>
                    <a:pt x="2206050" y="0"/>
                  </a:lnTo>
                  <a:lnTo>
                    <a:pt x="2206050" y="1761516"/>
                  </a:lnTo>
                  <a:lnTo>
                    <a:pt x="0" y="1761516"/>
                  </a:lnTo>
                  <a:close/>
                </a:path>
              </a:pathLst>
            </a:custGeom>
            <a:solidFill>
              <a:srgbClr val="CD9461"/>
            </a:solidFill>
          </p:spPr>
        </p:sp>
        <p:sp>
          <p:nvSpPr>
            <p:cNvPr id="9" name="TextBox 9"/>
            <p:cNvSpPr txBox="1"/>
            <p:nvPr/>
          </p:nvSpPr>
          <p:spPr>
            <a:xfrm>
              <a:off x="0" y="-38100"/>
              <a:ext cx="2206050" cy="1799616"/>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10"/>
          <p:cNvSpPr txBox="1"/>
          <p:nvPr/>
        </p:nvSpPr>
        <p:spPr>
          <a:xfrm>
            <a:off x="9529492" y="3049554"/>
            <a:ext cx="7605113" cy="6374130"/>
          </a:xfrm>
          <a:prstGeom prst="rect">
            <a:avLst/>
          </a:prstGeom>
        </p:spPr>
        <p:txBody>
          <a:bodyPr lIns="0" tIns="0" rIns="0" bIns="0" rtlCol="0" anchor="t">
            <a:spAutoFit/>
          </a:bodyPr>
          <a:lstStyle/>
          <a:p>
            <a:pPr algn="ctr">
              <a:lnSpc>
                <a:spcPts val="4619"/>
              </a:lnSpc>
              <a:spcBef>
                <a:spcPct val="0"/>
              </a:spcBef>
            </a:pPr>
            <a:r>
              <a:rPr lang="en-US" sz="3299" b="1">
                <a:solidFill>
                  <a:srgbClr val="FFFFFF"/>
                </a:solidFill>
                <a:latin typeface="Open Sans Light Bold"/>
                <a:ea typeface="Open Sans Light Bold"/>
                <a:cs typeface="Open Sans Light Bold"/>
                <a:sym typeface="Open Sans Light Bold"/>
              </a:rPr>
              <a:t>Recommendations</a:t>
            </a:r>
          </a:p>
          <a:p>
            <a:pPr marL="712468" lvl="1" indent="-356234" algn="l">
              <a:lnSpc>
                <a:spcPts val="4619"/>
              </a:lnSpc>
              <a:spcBef>
                <a:spcPct val="0"/>
              </a:spcBef>
              <a:buFont typeface="Arial"/>
              <a:buChar char="•"/>
            </a:pPr>
            <a:r>
              <a:rPr lang="en-US" sz="3299">
                <a:solidFill>
                  <a:srgbClr val="FFFFFF"/>
                </a:solidFill>
                <a:latin typeface="Open Sans Light"/>
                <a:ea typeface="Open Sans Light"/>
                <a:cs typeface="Open Sans Light"/>
                <a:sym typeface="Open Sans Light"/>
              </a:rPr>
              <a:t>Conduct the study with a larger population</a:t>
            </a:r>
          </a:p>
          <a:p>
            <a:pPr marL="712468" lvl="1" indent="-356234" algn="l">
              <a:lnSpc>
                <a:spcPts val="4619"/>
              </a:lnSpc>
              <a:spcBef>
                <a:spcPct val="0"/>
              </a:spcBef>
              <a:buFont typeface="Arial"/>
              <a:buChar char="•"/>
            </a:pPr>
            <a:r>
              <a:rPr lang="en-US" sz="3299">
                <a:solidFill>
                  <a:srgbClr val="FFFFFF"/>
                </a:solidFill>
                <a:latin typeface="Open Sans Light"/>
                <a:ea typeface="Open Sans Light"/>
                <a:cs typeface="Open Sans Light"/>
                <a:sym typeface="Open Sans Light"/>
              </a:rPr>
              <a:t>Investigate other possible factors that may influence SE: self-motivation, learning skills, self-regulation,…</a:t>
            </a:r>
          </a:p>
          <a:p>
            <a:pPr marL="712468" lvl="1" indent="-356234" algn="l">
              <a:lnSpc>
                <a:spcPts val="4619"/>
              </a:lnSpc>
              <a:spcBef>
                <a:spcPct val="0"/>
              </a:spcBef>
              <a:buFont typeface="Arial"/>
              <a:buChar char="•"/>
            </a:pPr>
            <a:r>
              <a:rPr lang="en-US" sz="3299">
                <a:solidFill>
                  <a:srgbClr val="FFFFFF"/>
                </a:solidFill>
                <a:latin typeface="Open Sans Light"/>
                <a:ea typeface="Open Sans Light"/>
                <a:cs typeface="Open Sans Light"/>
                <a:sym typeface="Open Sans Light"/>
              </a:rPr>
              <a:t>Employ a combination of quantitative and qualitative methods to get in-depth exploration</a:t>
            </a:r>
          </a:p>
          <a:p>
            <a:pPr algn="ctr">
              <a:lnSpc>
                <a:spcPts val="4619"/>
              </a:lnSpc>
              <a:spcBef>
                <a:spcPct val="0"/>
              </a:spcBef>
            </a:pPr>
            <a:endParaRPr lang="en-US" sz="3299">
              <a:solidFill>
                <a:srgbClr val="FFFFFF"/>
              </a:solidFill>
              <a:latin typeface="Open Sans Light"/>
              <a:ea typeface="Open Sans Light"/>
              <a:cs typeface="Open Sans Light"/>
              <a:sym typeface="Open Sans Light"/>
            </a:endParaRPr>
          </a:p>
        </p:txBody>
      </p:sp>
      <p:grpSp>
        <p:nvGrpSpPr>
          <p:cNvPr id="11" name="Group 11"/>
          <p:cNvGrpSpPr/>
          <p:nvPr/>
        </p:nvGrpSpPr>
        <p:grpSpPr>
          <a:xfrm>
            <a:off x="-899652" y="-514350"/>
            <a:ext cx="20087303" cy="1028700"/>
            <a:chOff x="0" y="0"/>
            <a:chExt cx="5290483" cy="270933"/>
          </a:xfrm>
        </p:grpSpPr>
        <p:sp>
          <p:nvSpPr>
            <p:cNvPr id="12" name="Freeform 12"/>
            <p:cNvSpPr/>
            <p:nvPr/>
          </p:nvSpPr>
          <p:spPr>
            <a:xfrm>
              <a:off x="0" y="0"/>
              <a:ext cx="5290483" cy="270933"/>
            </a:xfrm>
            <a:custGeom>
              <a:avLst/>
              <a:gdLst/>
              <a:ahLst/>
              <a:cxnLst/>
              <a:rect l="l" t="t" r="r" b="b"/>
              <a:pathLst>
                <a:path w="5290483" h="270933">
                  <a:moveTo>
                    <a:pt x="0" y="0"/>
                  </a:moveTo>
                  <a:lnTo>
                    <a:pt x="5290483" y="0"/>
                  </a:lnTo>
                  <a:lnTo>
                    <a:pt x="5290483" y="270933"/>
                  </a:lnTo>
                  <a:lnTo>
                    <a:pt x="0" y="270933"/>
                  </a:lnTo>
                  <a:close/>
                </a:path>
              </a:pathLst>
            </a:custGeom>
            <a:solidFill>
              <a:srgbClr val="22466B"/>
            </a:solidFill>
          </p:spPr>
        </p:sp>
        <p:sp>
          <p:nvSpPr>
            <p:cNvPr id="13" name="TextBox 13"/>
            <p:cNvSpPr txBox="1"/>
            <p:nvPr/>
          </p:nvSpPr>
          <p:spPr>
            <a:xfrm>
              <a:off x="0" y="-38100"/>
              <a:ext cx="5290483" cy="309033"/>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sp>
        <p:nvSpPr>
          <p:cNvPr id="2" name="TextBox 2"/>
          <p:cNvSpPr txBox="1"/>
          <p:nvPr/>
        </p:nvSpPr>
        <p:spPr>
          <a:xfrm>
            <a:off x="1668293" y="6172200"/>
            <a:ext cx="8508788" cy="2438400"/>
          </a:xfrm>
          <a:prstGeom prst="rect">
            <a:avLst/>
          </a:prstGeom>
        </p:spPr>
        <p:txBody>
          <a:bodyPr lIns="0" tIns="0" rIns="0" bIns="0" rtlCol="0" anchor="t">
            <a:spAutoFit/>
          </a:bodyPr>
          <a:lstStyle/>
          <a:p>
            <a:pPr algn="l">
              <a:lnSpc>
                <a:spcPts val="9600"/>
              </a:lnSpc>
            </a:pPr>
            <a:r>
              <a:rPr lang="en-US" sz="8000">
                <a:solidFill>
                  <a:srgbClr val="22466B"/>
                </a:solidFill>
                <a:latin typeface="Source Han Serif JP Bold"/>
                <a:ea typeface="Source Han Serif JP Bold"/>
                <a:cs typeface="Source Han Serif JP Bold"/>
                <a:sym typeface="Source Han Serif JP Bold"/>
              </a:rPr>
              <a:t>Thank you for your attention!</a:t>
            </a:r>
          </a:p>
        </p:txBody>
      </p:sp>
      <p:grpSp>
        <p:nvGrpSpPr>
          <p:cNvPr id="3" name="Group 3"/>
          <p:cNvGrpSpPr/>
          <p:nvPr/>
        </p:nvGrpSpPr>
        <p:grpSpPr>
          <a:xfrm>
            <a:off x="9144000" y="-430898"/>
            <a:ext cx="9529540" cy="5092685"/>
            <a:chOff x="0" y="0"/>
            <a:chExt cx="2509838" cy="1341283"/>
          </a:xfrm>
        </p:grpSpPr>
        <p:sp>
          <p:nvSpPr>
            <p:cNvPr id="4" name="Freeform 4"/>
            <p:cNvSpPr/>
            <p:nvPr/>
          </p:nvSpPr>
          <p:spPr>
            <a:xfrm>
              <a:off x="0" y="0"/>
              <a:ext cx="2509838" cy="1341283"/>
            </a:xfrm>
            <a:custGeom>
              <a:avLst/>
              <a:gdLst/>
              <a:ahLst/>
              <a:cxnLst/>
              <a:rect l="l" t="t" r="r" b="b"/>
              <a:pathLst>
                <a:path w="2509838" h="1341283">
                  <a:moveTo>
                    <a:pt x="0" y="0"/>
                  </a:moveTo>
                  <a:lnTo>
                    <a:pt x="2509838" y="0"/>
                  </a:lnTo>
                  <a:lnTo>
                    <a:pt x="2509838" y="1341283"/>
                  </a:lnTo>
                  <a:lnTo>
                    <a:pt x="0" y="1341283"/>
                  </a:lnTo>
                  <a:close/>
                </a:path>
              </a:pathLst>
            </a:custGeom>
            <a:solidFill>
              <a:srgbClr val="CD9461"/>
            </a:solidFill>
          </p:spPr>
        </p:sp>
        <p:sp>
          <p:nvSpPr>
            <p:cNvPr id="5" name="TextBox 5"/>
            <p:cNvSpPr txBox="1"/>
            <p:nvPr/>
          </p:nvSpPr>
          <p:spPr>
            <a:xfrm>
              <a:off x="0" y="-38100"/>
              <a:ext cx="2509838" cy="137938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944513" y="1028700"/>
            <a:ext cx="6761607" cy="6362700"/>
          </a:xfrm>
          <a:custGeom>
            <a:avLst/>
            <a:gdLst/>
            <a:ahLst/>
            <a:cxnLst/>
            <a:rect l="l" t="t" r="r" b="b"/>
            <a:pathLst>
              <a:path w="6761607" h="6362700">
                <a:moveTo>
                  <a:pt x="0" y="0"/>
                </a:moveTo>
                <a:lnTo>
                  <a:pt x="6761607" y="0"/>
                </a:lnTo>
                <a:lnTo>
                  <a:pt x="6761607" y="6362700"/>
                </a:lnTo>
                <a:lnTo>
                  <a:pt x="0" y="6362700"/>
                </a:lnTo>
                <a:lnTo>
                  <a:pt x="0" y="0"/>
                </a:lnTo>
                <a:close/>
              </a:path>
            </a:pathLst>
          </a:custGeom>
          <a:blipFill>
            <a:blip r:embed="rId2"/>
            <a:stretch>
              <a:fillRect l="-20575" r="-20575"/>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765279"/>
            <a:ext cx="5636637" cy="6493021"/>
            <a:chOff x="0" y="0"/>
            <a:chExt cx="4006111" cy="4614767"/>
          </a:xfrm>
        </p:grpSpPr>
        <p:sp>
          <p:nvSpPr>
            <p:cNvPr id="3" name="Freeform 3"/>
            <p:cNvSpPr/>
            <p:nvPr/>
          </p:nvSpPr>
          <p:spPr>
            <a:xfrm>
              <a:off x="0" y="0"/>
              <a:ext cx="4006111" cy="4614767"/>
            </a:xfrm>
            <a:custGeom>
              <a:avLst/>
              <a:gdLst/>
              <a:ahLst/>
              <a:cxnLst/>
              <a:rect l="l" t="t" r="r" b="b"/>
              <a:pathLst>
                <a:path w="4006111" h="4614767">
                  <a:moveTo>
                    <a:pt x="3881651" y="4614767"/>
                  </a:moveTo>
                  <a:lnTo>
                    <a:pt x="124460" y="4614767"/>
                  </a:lnTo>
                  <a:cubicBezTo>
                    <a:pt x="55880" y="4614767"/>
                    <a:pt x="0" y="4558887"/>
                    <a:pt x="0" y="4490307"/>
                  </a:cubicBezTo>
                  <a:lnTo>
                    <a:pt x="0" y="124460"/>
                  </a:lnTo>
                  <a:cubicBezTo>
                    <a:pt x="0" y="55880"/>
                    <a:pt x="55880" y="0"/>
                    <a:pt x="124460" y="0"/>
                  </a:cubicBezTo>
                  <a:lnTo>
                    <a:pt x="3881651" y="0"/>
                  </a:lnTo>
                  <a:cubicBezTo>
                    <a:pt x="3950231" y="0"/>
                    <a:pt x="4006111" y="55880"/>
                    <a:pt x="4006111" y="124460"/>
                  </a:cubicBezTo>
                  <a:lnTo>
                    <a:pt x="4006111" y="4490307"/>
                  </a:lnTo>
                  <a:cubicBezTo>
                    <a:pt x="4006111" y="4558887"/>
                    <a:pt x="3950231" y="4614767"/>
                    <a:pt x="3881651" y="4614767"/>
                  </a:cubicBezTo>
                  <a:close/>
                </a:path>
              </a:pathLst>
            </a:custGeom>
            <a:solidFill>
              <a:srgbClr val="22466B"/>
            </a:solidFill>
          </p:spPr>
        </p:sp>
      </p:grpSp>
      <p:grpSp>
        <p:nvGrpSpPr>
          <p:cNvPr id="4" name="Group 4"/>
          <p:cNvGrpSpPr/>
          <p:nvPr/>
        </p:nvGrpSpPr>
        <p:grpSpPr>
          <a:xfrm>
            <a:off x="2999656" y="2004348"/>
            <a:ext cx="1313684" cy="1156232"/>
            <a:chOff x="0" y="0"/>
            <a:chExt cx="7214724" cy="6350000"/>
          </a:xfrm>
        </p:grpSpPr>
        <p:sp>
          <p:nvSpPr>
            <p:cNvPr id="5" name="Freeform 5"/>
            <p:cNvSpPr/>
            <p:nvPr/>
          </p:nvSpPr>
          <p:spPr>
            <a:xfrm>
              <a:off x="0" y="0"/>
              <a:ext cx="7214723" cy="6350000"/>
            </a:xfrm>
            <a:custGeom>
              <a:avLst/>
              <a:gdLst/>
              <a:ahLst/>
              <a:cxnLst/>
              <a:rect l="l" t="t" r="r" b="b"/>
              <a:pathLst>
                <a:path w="7214723" h="6350000">
                  <a:moveTo>
                    <a:pt x="3607362" y="0"/>
                  </a:moveTo>
                  <a:cubicBezTo>
                    <a:pt x="1615071" y="0"/>
                    <a:pt x="0" y="1421496"/>
                    <a:pt x="0" y="3175000"/>
                  </a:cubicBezTo>
                  <a:cubicBezTo>
                    <a:pt x="0" y="4928504"/>
                    <a:pt x="1615071" y="6350000"/>
                    <a:pt x="3607362" y="6350000"/>
                  </a:cubicBezTo>
                  <a:cubicBezTo>
                    <a:pt x="5599653" y="6350000"/>
                    <a:pt x="7214723" y="4928504"/>
                    <a:pt x="7214723" y="3175000"/>
                  </a:cubicBezTo>
                  <a:cubicBezTo>
                    <a:pt x="7214723" y="1421496"/>
                    <a:pt x="5599653" y="0"/>
                    <a:pt x="3607362" y="0"/>
                  </a:cubicBezTo>
                  <a:close/>
                </a:path>
              </a:pathLst>
            </a:custGeom>
            <a:solidFill>
              <a:srgbClr val="F1F0EA"/>
            </a:solidFill>
          </p:spPr>
        </p:sp>
      </p:grpSp>
      <p:sp>
        <p:nvSpPr>
          <p:cNvPr id="6" name="TextBox 6"/>
          <p:cNvSpPr txBox="1"/>
          <p:nvPr/>
        </p:nvSpPr>
        <p:spPr>
          <a:xfrm>
            <a:off x="2999656" y="2142620"/>
            <a:ext cx="1313684" cy="736814"/>
          </a:xfrm>
          <a:prstGeom prst="rect">
            <a:avLst/>
          </a:prstGeom>
        </p:spPr>
        <p:txBody>
          <a:bodyPr lIns="0" tIns="0" rIns="0" bIns="0" rtlCol="0" anchor="t">
            <a:spAutoFit/>
          </a:bodyPr>
          <a:lstStyle/>
          <a:p>
            <a:pPr algn="ctr">
              <a:lnSpc>
                <a:spcPts val="6157"/>
              </a:lnSpc>
            </a:pPr>
            <a:r>
              <a:rPr lang="en-US" sz="3921" b="1">
                <a:solidFill>
                  <a:srgbClr val="000000"/>
                </a:solidFill>
                <a:latin typeface="Open Sans Light Bold"/>
                <a:ea typeface="Open Sans Light Bold"/>
                <a:cs typeface="Open Sans Light Bold"/>
                <a:sym typeface="Open Sans Light Bold"/>
              </a:rPr>
              <a:t>1</a:t>
            </a:r>
          </a:p>
        </p:txBody>
      </p:sp>
      <p:sp>
        <p:nvSpPr>
          <p:cNvPr id="7" name="TextBox 7"/>
          <p:cNvSpPr txBox="1"/>
          <p:nvPr/>
        </p:nvSpPr>
        <p:spPr>
          <a:xfrm>
            <a:off x="1313354" y="3323590"/>
            <a:ext cx="5067330" cy="5477510"/>
          </a:xfrm>
          <a:prstGeom prst="rect">
            <a:avLst/>
          </a:prstGeom>
        </p:spPr>
        <p:txBody>
          <a:bodyPr lIns="0" tIns="0" rIns="0" bIns="0" rtlCol="0" anchor="t">
            <a:spAutoFit/>
          </a:bodyPr>
          <a:lstStyle/>
          <a:p>
            <a:pPr algn="ctr">
              <a:lnSpc>
                <a:spcPts val="3640"/>
              </a:lnSpc>
            </a:pPr>
            <a:r>
              <a:rPr lang="en-US" sz="2600" b="1">
                <a:solidFill>
                  <a:srgbClr val="FFFFFF"/>
                </a:solidFill>
                <a:latin typeface="Open Sans Light Bold"/>
                <a:ea typeface="Open Sans Light Bold"/>
                <a:cs typeface="Open Sans Light Bold"/>
                <a:sym typeface="Open Sans Light Bold"/>
              </a:rPr>
              <a:t>Students' disinterest in the Research Methodology course, often attributed to the perceived complexity and abstract nature of the discipline</a:t>
            </a:r>
          </a:p>
          <a:p>
            <a:pPr algn="ctr">
              <a:lnSpc>
                <a:spcPts val="3640"/>
              </a:lnSpc>
            </a:pPr>
            <a:r>
              <a:rPr lang="en-US" sz="2600" b="1">
                <a:solidFill>
                  <a:srgbClr val="FFFFFF"/>
                </a:solidFill>
                <a:latin typeface="Open Sans Light Bold"/>
                <a:ea typeface="Open Sans Light Bold"/>
                <a:cs typeface="Open Sans Light Bold"/>
                <a:sym typeface="Open Sans Light Bold"/>
              </a:rPr>
              <a:t>&gt;&lt;</a:t>
            </a:r>
          </a:p>
          <a:p>
            <a:pPr algn="ctr">
              <a:lnSpc>
                <a:spcPts val="3640"/>
              </a:lnSpc>
            </a:pPr>
            <a:r>
              <a:rPr lang="en-US" sz="2600" b="1">
                <a:solidFill>
                  <a:srgbClr val="FFFFFF"/>
                </a:solidFill>
                <a:latin typeface="Open Sans Light Bold"/>
                <a:ea typeface="Open Sans Light Bold"/>
                <a:cs typeface="Open Sans Light Bold"/>
                <a:sym typeface="Open Sans Light Bold"/>
              </a:rPr>
              <a:t>The importance of research skills</a:t>
            </a:r>
          </a:p>
          <a:p>
            <a:pPr algn="ctr">
              <a:lnSpc>
                <a:spcPts val="3640"/>
              </a:lnSpc>
            </a:pPr>
            <a:endParaRPr lang="en-US" sz="2600" b="1">
              <a:solidFill>
                <a:srgbClr val="FFFFFF"/>
              </a:solidFill>
              <a:latin typeface="Open Sans Light Bold"/>
              <a:ea typeface="Open Sans Light Bold"/>
              <a:cs typeface="Open Sans Light Bold"/>
              <a:sym typeface="Open Sans Light Bold"/>
            </a:endParaRPr>
          </a:p>
          <a:p>
            <a:pPr algn="r">
              <a:lnSpc>
                <a:spcPts val="3640"/>
              </a:lnSpc>
            </a:pPr>
            <a:r>
              <a:rPr lang="en-US" sz="2600" i="1">
                <a:solidFill>
                  <a:srgbClr val="FFFFFF"/>
                </a:solidFill>
                <a:latin typeface="Open Sans Light Italics"/>
                <a:ea typeface="Open Sans Light Italics"/>
                <a:cs typeface="Open Sans Light Italics"/>
                <a:sym typeface="Open Sans Light Italics"/>
              </a:rPr>
              <a:t>(Ball &amp; Pelco, 2006; Lundahl, 2008 ) </a:t>
            </a:r>
          </a:p>
          <a:p>
            <a:pPr marL="0" lvl="0" indent="0" algn="ctr">
              <a:lnSpc>
                <a:spcPts val="3640"/>
              </a:lnSpc>
              <a:spcBef>
                <a:spcPct val="0"/>
              </a:spcBef>
            </a:pPr>
            <a:endParaRPr lang="en-US" sz="2600" i="1">
              <a:solidFill>
                <a:srgbClr val="FFFFFF"/>
              </a:solidFill>
              <a:latin typeface="Open Sans Light Italics"/>
              <a:ea typeface="Open Sans Light Italics"/>
              <a:cs typeface="Open Sans Light Italics"/>
              <a:sym typeface="Open Sans Light Italics"/>
            </a:endParaRPr>
          </a:p>
        </p:txBody>
      </p:sp>
      <p:grpSp>
        <p:nvGrpSpPr>
          <p:cNvPr id="8" name="Group 8"/>
          <p:cNvGrpSpPr/>
          <p:nvPr/>
        </p:nvGrpSpPr>
        <p:grpSpPr>
          <a:xfrm>
            <a:off x="7084437" y="2004348"/>
            <a:ext cx="4961055" cy="7253952"/>
            <a:chOff x="0" y="0"/>
            <a:chExt cx="6614740" cy="9671936"/>
          </a:xfrm>
        </p:grpSpPr>
        <p:grpSp>
          <p:nvGrpSpPr>
            <p:cNvPr id="9" name="Group 9"/>
            <p:cNvGrpSpPr/>
            <p:nvPr/>
          </p:nvGrpSpPr>
          <p:grpSpPr>
            <a:xfrm>
              <a:off x="0" y="1014574"/>
              <a:ext cx="6614740" cy="8657361"/>
              <a:chOff x="0" y="0"/>
              <a:chExt cx="3525957" cy="4614767"/>
            </a:xfrm>
          </p:grpSpPr>
          <p:sp>
            <p:nvSpPr>
              <p:cNvPr id="10" name="Freeform 10"/>
              <p:cNvSpPr/>
              <p:nvPr/>
            </p:nvSpPr>
            <p:spPr>
              <a:xfrm>
                <a:off x="0" y="0"/>
                <a:ext cx="3525957" cy="4614767"/>
              </a:xfrm>
              <a:custGeom>
                <a:avLst/>
                <a:gdLst/>
                <a:ahLst/>
                <a:cxnLst/>
                <a:rect l="l" t="t" r="r" b="b"/>
                <a:pathLst>
                  <a:path w="3525957" h="4614767">
                    <a:moveTo>
                      <a:pt x="3401497" y="4614767"/>
                    </a:moveTo>
                    <a:lnTo>
                      <a:pt x="124460" y="4614767"/>
                    </a:lnTo>
                    <a:cubicBezTo>
                      <a:pt x="55880" y="4614767"/>
                      <a:pt x="0" y="4558887"/>
                      <a:pt x="0" y="4490307"/>
                    </a:cubicBezTo>
                    <a:lnTo>
                      <a:pt x="0" y="124460"/>
                    </a:lnTo>
                    <a:cubicBezTo>
                      <a:pt x="0" y="55880"/>
                      <a:pt x="55880" y="0"/>
                      <a:pt x="124460" y="0"/>
                    </a:cubicBezTo>
                    <a:lnTo>
                      <a:pt x="3401497" y="0"/>
                    </a:lnTo>
                    <a:cubicBezTo>
                      <a:pt x="3470077" y="0"/>
                      <a:pt x="3525957" y="55880"/>
                      <a:pt x="3525957" y="124460"/>
                    </a:cubicBezTo>
                    <a:lnTo>
                      <a:pt x="3525957" y="4490307"/>
                    </a:lnTo>
                    <a:cubicBezTo>
                      <a:pt x="3525957" y="4558887"/>
                      <a:pt x="3470077" y="4614767"/>
                      <a:pt x="3401497" y="4614767"/>
                    </a:cubicBezTo>
                    <a:close/>
                  </a:path>
                </a:pathLst>
              </a:custGeom>
              <a:solidFill>
                <a:srgbClr val="CD9461"/>
              </a:solidFill>
            </p:spPr>
          </p:sp>
        </p:grpSp>
        <p:sp>
          <p:nvSpPr>
            <p:cNvPr id="11" name="TextBox 11"/>
            <p:cNvSpPr txBox="1"/>
            <p:nvPr/>
          </p:nvSpPr>
          <p:spPr>
            <a:xfrm>
              <a:off x="217915" y="2132193"/>
              <a:ext cx="6178911" cy="6674697"/>
            </a:xfrm>
            <a:prstGeom prst="rect">
              <a:avLst/>
            </a:prstGeom>
          </p:spPr>
          <p:txBody>
            <a:bodyPr lIns="0" tIns="0" rIns="0" bIns="0" rtlCol="0" anchor="t">
              <a:spAutoFit/>
            </a:bodyPr>
            <a:lstStyle/>
            <a:p>
              <a:pPr algn="ctr">
                <a:lnSpc>
                  <a:spcPts val="3640"/>
                </a:lnSpc>
              </a:pPr>
              <a:r>
                <a:rPr lang="en-US" sz="2600" b="1">
                  <a:solidFill>
                    <a:srgbClr val="FFFFFF"/>
                  </a:solidFill>
                  <a:latin typeface="Open Sans Light Bold"/>
                  <a:ea typeface="Open Sans Light Bold"/>
                  <a:cs typeface="Open Sans Light Bold"/>
                  <a:sym typeface="Open Sans Light Bold"/>
                </a:rPr>
                <a:t>The importance of teacher-implemented motivational strategies in enhancing student motivation and engagement</a:t>
              </a:r>
            </a:p>
            <a:p>
              <a:pPr algn="ctr">
                <a:lnSpc>
                  <a:spcPts val="3640"/>
                </a:lnSpc>
              </a:pPr>
              <a:endParaRPr lang="en-US" sz="2600" b="1">
                <a:solidFill>
                  <a:srgbClr val="FFFFFF"/>
                </a:solidFill>
                <a:latin typeface="Open Sans Light Bold"/>
                <a:ea typeface="Open Sans Light Bold"/>
                <a:cs typeface="Open Sans Light Bold"/>
                <a:sym typeface="Open Sans Light Bold"/>
              </a:endParaRPr>
            </a:p>
            <a:p>
              <a:pPr algn="r">
                <a:lnSpc>
                  <a:spcPts val="3640"/>
                </a:lnSpc>
              </a:pPr>
              <a:r>
                <a:rPr lang="en-US" sz="2600" i="1">
                  <a:solidFill>
                    <a:srgbClr val="FFFFFF"/>
                  </a:solidFill>
                  <a:latin typeface="Open Sans Light Italics"/>
                  <a:ea typeface="Open Sans Light Italics"/>
                  <a:cs typeface="Open Sans Light Italics"/>
                  <a:sym typeface="Open Sans Light Italics"/>
                </a:rPr>
                <a:t>(Skinner &amp; Belmont,1993; Dornyei, 2001; Guilloteaux &amp; Dornyei, 2018; Moskovsky et al., 2012; Mileo, 2024;…</a:t>
              </a:r>
              <a:r>
                <a:rPr lang="en-US" sz="2600" b="1" i="1">
                  <a:solidFill>
                    <a:srgbClr val="FFFFFF"/>
                  </a:solidFill>
                  <a:latin typeface="Open Sans Light Bold Italics"/>
                  <a:ea typeface="Open Sans Light Bold Italics"/>
                  <a:cs typeface="Open Sans Light Bold Italics"/>
                  <a:sym typeface="Open Sans Light Bold Italics"/>
                </a:rPr>
                <a:t>)</a:t>
              </a:r>
            </a:p>
            <a:p>
              <a:pPr marL="0" lvl="0" indent="0" algn="ctr">
                <a:lnSpc>
                  <a:spcPts val="3640"/>
                </a:lnSpc>
                <a:spcBef>
                  <a:spcPct val="0"/>
                </a:spcBef>
              </a:pPr>
              <a:endParaRPr lang="en-US" sz="2600" b="1" i="1">
                <a:solidFill>
                  <a:srgbClr val="FFFFFF"/>
                </a:solidFill>
                <a:latin typeface="Open Sans Light Bold Italics"/>
                <a:ea typeface="Open Sans Light Bold Italics"/>
                <a:cs typeface="Open Sans Light Bold Italics"/>
                <a:sym typeface="Open Sans Light Bold Italics"/>
              </a:endParaRPr>
            </a:p>
          </p:txBody>
        </p:sp>
        <p:grpSp>
          <p:nvGrpSpPr>
            <p:cNvPr id="12" name="Group 12"/>
            <p:cNvGrpSpPr/>
            <p:nvPr/>
          </p:nvGrpSpPr>
          <p:grpSpPr>
            <a:xfrm>
              <a:off x="2536549" y="0"/>
              <a:ext cx="1541643" cy="1541643"/>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1F0EA"/>
              </a:solidFill>
            </p:spPr>
          </p:sp>
        </p:grpSp>
        <p:sp>
          <p:nvSpPr>
            <p:cNvPr id="14" name="TextBox 14"/>
            <p:cNvSpPr txBox="1"/>
            <p:nvPr/>
          </p:nvSpPr>
          <p:spPr>
            <a:xfrm>
              <a:off x="2527148" y="231987"/>
              <a:ext cx="1541643" cy="934794"/>
            </a:xfrm>
            <a:prstGeom prst="rect">
              <a:avLst/>
            </a:prstGeom>
          </p:spPr>
          <p:txBody>
            <a:bodyPr lIns="0" tIns="0" rIns="0" bIns="0" rtlCol="0" anchor="t">
              <a:spAutoFit/>
            </a:bodyPr>
            <a:lstStyle/>
            <a:p>
              <a:pPr marL="0" lvl="1" indent="0" algn="ctr">
                <a:lnSpc>
                  <a:spcPts val="6157"/>
                </a:lnSpc>
                <a:spcBef>
                  <a:spcPct val="0"/>
                </a:spcBef>
              </a:pPr>
              <a:r>
                <a:rPr lang="en-US" sz="3921" b="1" u="none">
                  <a:solidFill>
                    <a:srgbClr val="000000"/>
                  </a:solidFill>
                  <a:latin typeface="Open Sans Light Bold"/>
                  <a:ea typeface="Open Sans Light Bold"/>
                  <a:cs typeface="Open Sans Light Bold"/>
                  <a:sym typeface="Open Sans Light Bold"/>
                </a:rPr>
                <a:t>2</a:t>
              </a:r>
            </a:p>
          </p:txBody>
        </p:sp>
      </p:grpSp>
      <p:grpSp>
        <p:nvGrpSpPr>
          <p:cNvPr id="15" name="Group 15"/>
          <p:cNvGrpSpPr/>
          <p:nvPr/>
        </p:nvGrpSpPr>
        <p:grpSpPr>
          <a:xfrm>
            <a:off x="12463065" y="2765279"/>
            <a:ext cx="4609867" cy="6493021"/>
            <a:chOff x="0" y="0"/>
            <a:chExt cx="3276358" cy="4614767"/>
          </a:xfrm>
        </p:grpSpPr>
        <p:sp>
          <p:nvSpPr>
            <p:cNvPr id="16" name="Freeform 16"/>
            <p:cNvSpPr/>
            <p:nvPr/>
          </p:nvSpPr>
          <p:spPr>
            <a:xfrm>
              <a:off x="0" y="0"/>
              <a:ext cx="3276358" cy="4614767"/>
            </a:xfrm>
            <a:custGeom>
              <a:avLst/>
              <a:gdLst/>
              <a:ahLst/>
              <a:cxnLst/>
              <a:rect l="l" t="t" r="r" b="b"/>
              <a:pathLst>
                <a:path w="3276358" h="4614767">
                  <a:moveTo>
                    <a:pt x="3151898" y="4614767"/>
                  </a:moveTo>
                  <a:lnTo>
                    <a:pt x="124460" y="4614767"/>
                  </a:lnTo>
                  <a:cubicBezTo>
                    <a:pt x="55880" y="4614767"/>
                    <a:pt x="0" y="4558887"/>
                    <a:pt x="0" y="4490307"/>
                  </a:cubicBezTo>
                  <a:lnTo>
                    <a:pt x="0" y="124460"/>
                  </a:lnTo>
                  <a:cubicBezTo>
                    <a:pt x="0" y="55880"/>
                    <a:pt x="55880" y="0"/>
                    <a:pt x="124460" y="0"/>
                  </a:cubicBezTo>
                  <a:lnTo>
                    <a:pt x="3151898" y="0"/>
                  </a:lnTo>
                  <a:cubicBezTo>
                    <a:pt x="3220478" y="0"/>
                    <a:pt x="3276358" y="55880"/>
                    <a:pt x="3276358" y="124460"/>
                  </a:cubicBezTo>
                  <a:lnTo>
                    <a:pt x="3276358" y="4490307"/>
                  </a:lnTo>
                  <a:cubicBezTo>
                    <a:pt x="3276358" y="4558887"/>
                    <a:pt x="3220478" y="4614767"/>
                    <a:pt x="3151898" y="4614767"/>
                  </a:cubicBezTo>
                  <a:close/>
                </a:path>
              </a:pathLst>
            </a:custGeom>
            <a:solidFill>
              <a:srgbClr val="22466B"/>
            </a:solidFill>
          </p:spPr>
        </p:sp>
      </p:grpSp>
      <p:sp>
        <p:nvSpPr>
          <p:cNvPr id="17" name="TextBox 17"/>
          <p:cNvSpPr txBox="1"/>
          <p:nvPr/>
        </p:nvSpPr>
        <p:spPr>
          <a:xfrm>
            <a:off x="12772908" y="3323590"/>
            <a:ext cx="4003646" cy="5934710"/>
          </a:xfrm>
          <a:prstGeom prst="rect">
            <a:avLst/>
          </a:prstGeom>
        </p:spPr>
        <p:txBody>
          <a:bodyPr lIns="0" tIns="0" rIns="0" bIns="0" rtlCol="0" anchor="t">
            <a:spAutoFit/>
          </a:bodyPr>
          <a:lstStyle/>
          <a:p>
            <a:pPr algn="ctr">
              <a:lnSpc>
                <a:spcPts val="3640"/>
              </a:lnSpc>
            </a:pPr>
            <a:endParaRPr/>
          </a:p>
          <a:p>
            <a:pPr algn="ctr">
              <a:lnSpc>
                <a:spcPts val="3640"/>
              </a:lnSpc>
            </a:pPr>
            <a:r>
              <a:rPr lang="en-US" sz="2600" b="1">
                <a:solidFill>
                  <a:srgbClr val="FFFFFF"/>
                </a:solidFill>
                <a:latin typeface="Open Sans Light Bold"/>
                <a:ea typeface="Open Sans Light Bold"/>
                <a:cs typeface="Open Sans Light Bold"/>
                <a:sym typeface="Open Sans Light Bold"/>
              </a:rPr>
              <a:t>The limited number of studies focusing on investigating students’ perspectives on how they perceive the impact of teachers’ MSs on their learning engagement in RM classes</a:t>
            </a:r>
          </a:p>
          <a:p>
            <a:pPr algn="ctr">
              <a:lnSpc>
                <a:spcPts val="3640"/>
              </a:lnSpc>
            </a:pPr>
            <a:endParaRPr lang="en-US" sz="2600" b="1">
              <a:solidFill>
                <a:srgbClr val="FFFFFF"/>
              </a:solidFill>
              <a:latin typeface="Open Sans Light Bold"/>
              <a:ea typeface="Open Sans Light Bold"/>
              <a:cs typeface="Open Sans Light Bold"/>
              <a:sym typeface="Open Sans Light Bold"/>
            </a:endParaRPr>
          </a:p>
          <a:p>
            <a:pPr algn="ctr">
              <a:lnSpc>
                <a:spcPts val="3640"/>
              </a:lnSpc>
            </a:pPr>
            <a:endParaRPr lang="en-US" sz="2600" b="1">
              <a:solidFill>
                <a:srgbClr val="FFFFFF"/>
              </a:solidFill>
              <a:latin typeface="Open Sans Light Bold"/>
              <a:ea typeface="Open Sans Light Bold"/>
              <a:cs typeface="Open Sans Light Bold"/>
              <a:sym typeface="Open Sans Light Bold"/>
            </a:endParaRPr>
          </a:p>
          <a:p>
            <a:pPr marL="0" lvl="0" indent="0" algn="ctr">
              <a:lnSpc>
                <a:spcPts val="3640"/>
              </a:lnSpc>
              <a:spcBef>
                <a:spcPct val="0"/>
              </a:spcBef>
            </a:pPr>
            <a:endParaRPr lang="en-US" sz="2600" b="1">
              <a:solidFill>
                <a:srgbClr val="FFFFFF"/>
              </a:solidFill>
              <a:latin typeface="Open Sans Light Bold"/>
              <a:ea typeface="Open Sans Light Bold"/>
              <a:cs typeface="Open Sans Light Bold"/>
              <a:sym typeface="Open Sans Light Bold"/>
            </a:endParaRPr>
          </a:p>
        </p:txBody>
      </p:sp>
      <p:grpSp>
        <p:nvGrpSpPr>
          <p:cNvPr id="18" name="Group 18"/>
          <p:cNvGrpSpPr/>
          <p:nvPr/>
        </p:nvGrpSpPr>
        <p:grpSpPr>
          <a:xfrm>
            <a:off x="14196615" y="2004348"/>
            <a:ext cx="1156232" cy="1156232"/>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1F0EA"/>
            </a:solidFill>
          </p:spPr>
        </p:sp>
      </p:grpSp>
      <p:sp>
        <p:nvSpPr>
          <p:cNvPr id="20" name="TextBox 20"/>
          <p:cNvSpPr txBox="1"/>
          <p:nvPr/>
        </p:nvSpPr>
        <p:spPr>
          <a:xfrm>
            <a:off x="14196615" y="2142620"/>
            <a:ext cx="1156232" cy="736814"/>
          </a:xfrm>
          <a:prstGeom prst="rect">
            <a:avLst/>
          </a:prstGeom>
        </p:spPr>
        <p:txBody>
          <a:bodyPr lIns="0" tIns="0" rIns="0" bIns="0" rtlCol="0" anchor="t">
            <a:spAutoFit/>
          </a:bodyPr>
          <a:lstStyle/>
          <a:p>
            <a:pPr marL="0" lvl="1" indent="0" algn="ctr">
              <a:lnSpc>
                <a:spcPts val="6157"/>
              </a:lnSpc>
              <a:spcBef>
                <a:spcPct val="0"/>
              </a:spcBef>
            </a:pPr>
            <a:r>
              <a:rPr lang="en-US" sz="3921" b="1" u="none">
                <a:solidFill>
                  <a:srgbClr val="000000"/>
                </a:solidFill>
                <a:latin typeface="Open Sans Light Bold"/>
                <a:ea typeface="Open Sans Light Bold"/>
                <a:cs typeface="Open Sans Light Bold"/>
                <a:sym typeface="Open Sans Light Bold"/>
              </a:rPr>
              <a:t>3</a:t>
            </a:r>
          </a:p>
        </p:txBody>
      </p:sp>
      <p:sp>
        <p:nvSpPr>
          <p:cNvPr id="21" name="TextBox 21"/>
          <p:cNvSpPr txBox="1"/>
          <p:nvPr/>
        </p:nvSpPr>
        <p:spPr>
          <a:xfrm>
            <a:off x="4439630" y="385098"/>
            <a:ext cx="8798477" cy="1009651"/>
          </a:xfrm>
          <a:prstGeom prst="rect">
            <a:avLst/>
          </a:prstGeom>
        </p:spPr>
        <p:txBody>
          <a:bodyPr lIns="0" tIns="0" rIns="0" bIns="0" rtlCol="0" anchor="t">
            <a:spAutoFit/>
          </a:bodyPr>
          <a:lstStyle/>
          <a:p>
            <a:pPr algn="ctr">
              <a:lnSpc>
                <a:spcPts val="8399"/>
              </a:lnSpc>
              <a:spcBef>
                <a:spcPct val="0"/>
              </a:spcBef>
            </a:pPr>
            <a:r>
              <a:rPr lang="en-US" sz="5999">
                <a:solidFill>
                  <a:srgbClr val="22466B"/>
                </a:solidFill>
                <a:latin typeface="Source Han Serif JP Bold"/>
                <a:ea typeface="Source Han Serif JP Bold"/>
                <a:cs typeface="Source Han Serif JP Bold"/>
                <a:sym typeface="Source Han Serif JP Bold"/>
              </a:rPr>
              <a:t>Rationale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grpSp>
        <p:nvGrpSpPr>
          <p:cNvPr id="2" name="Group 2"/>
          <p:cNvGrpSpPr/>
          <p:nvPr/>
        </p:nvGrpSpPr>
        <p:grpSpPr>
          <a:xfrm>
            <a:off x="0" y="-57056"/>
            <a:ext cx="1526483" cy="5098890"/>
            <a:chOff x="0" y="0"/>
            <a:chExt cx="402037" cy="1342917"/>
          </a:xfrm>
        </p:grpSpPr>
        <p:sp>
          <p:nvSpPr>
            <p:cNvPr id="3" name="Freeform 3"/>
            <p:cNvSpPr/>
            <p:nvPr/>
          </p:nvSpPr>
          <p:spPr>
            <a:xfrm>
              <a:off x="0" y="0"/>
              <a:ext cx="402037" cy="1342917"/>
            </a:xfrm>
            <a:custGeom>
              <a:avLst/>
              <a:gdLst/>
              <a:ahLst/>
              <a:cxnLst/>
              <a:rect l="l" t="t" r="r" b="b"/>
              <a:pathLst>
                <a:path w="402037" h="1342917">
                  <a:moveTo>
                    <a:pt x="0" y="0"/>
                  </a:moveTo>
                  <a:lnTo>
                    <a:pt x="402037" y="0"/>
                  </a:lnTo>
                  <a:lnTo>
                    <a:pt x="402037" y="1342917"/>
                  </a:lnTo>
                  <a:lnTo>
                    <a:pt x="0" y="1342917"/>
                  </a:lnTo>
                  <a:close/>
                </a:path>
              </a:pathLst>
            </a:custGeom>
            <a:solidFill>
              <a:srgbClr val="CD9461"/>
            </a:solidFill>
          </p:spPr>
        </p:sp>
        <p:sp>
          <p:nvSpPr>
            <p:cNvPr id="4" name="TextBox 4"/>
            <p:cNvSpPr txBox="1"/>
            <p:nvPr/>
          </p:nvSpPr>
          <p:spPr>
            <a:xfrm>
              <a:off x="0" y="-38100"/>
              <a:ext cx="402037" cy="138101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7259300" y="0"/>
            <a:ext cx="1028700" cy="10287000"/>
            <a:chOff x="0" y="0"/>
            <a:chExt cx="270933" cy="2709333"/>
          </a:xfrm>
        </p:grpSpPr>
        <p:sp>
          <p:nvSpPr>
            <p:cNvPr id="6" name="Freeform 6"/>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solidFill>
              <a:srgbClr val="22466B"/>
            </a:solidFill>
          </p:spPr>
        </p:sp>
        <p:sp>
          <p:nvSpPr>
            <p:cNvPr id="7" name="TextBox 7"/>
            <p:cNvSpPr txBox="1"/>
            <p:nvPr/>
          </p:nvSpPr>
          <p:spPr>
            <a:xfrm>
              <a:off x="0" y="-38100"/>
              <a:ext cx="270933" cy="2747433"/>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692976" y="576465"/>
            <a:ext cx="13990355" cy="914400"/>
          </a:xfrm>
          <a:prstGeom prst="rect">
            <a:avLst/>
          </a:prstGeom>
        </p:spPr>
        <p:txBody>
          <a:bodyPr lIns="0" tIns="0" rIns="0" bIns="0" rtlCol="0" anchor="t">
            <a:spAutoFit/>
          </a:bodyPr>
          <a:lstStyle/>
          <a:p>
            <a:pPr algn="ctr">
              <a:lnSpc>
                <a:spcPts val="7200"/>
              </a:lnSpc>
            </a:pPr>
            <a:r>
              <a:rPr lang="en-US" sz="6000">
                <a:solidFill>
                  <a:srgbClr val="22466B"/>
                </a:solidFill>
                <a:latin typeface="Source Han Serif JP Bold"/>
                <a:ea typeface="Source Han Serif JP Bold"/>
                <a:cs typeface="Source Han Serif JP Bold"/>
                <a:sym typeface="Source Han Serif JP Bold"/>
              </a:rPr>
              <a:t>Aims and objectives</a:t>
            </a:r>
          </a:p>
        </p:txBody>
      </p:sp>
      <p:sp>
        <p:nvSpPr>
          <p:cNvPr id="9" name="TextBox 9"/>
          <p:cNvSpPr txBox="1"/>
          <p:nvPr/>
        </p:nvSpPr>
        <p:spPr>
          <a:xfrm>
            <a:off x="5113715" y="2462318"/>
            <a:ext cx="10056674" cy="1471931"/>
          </a:xfrm>
          <a:prstGeom prst="rect">
            <a:avLst/>
          </a:prstGeom>
        </p:spPr>
        <p:txBody>
          <a:bodyPr lIns="0" tIns="0" rIns="0" bIns="0" rtlCol="0" anchor="t">
            <a:spAutoFit/>
          </a:bodyPr>
          <a:lstStyle/>
          <a:p>
            <a:pPr algn="l">
              <a:lnSpc>
                <a:spcPts val="3919"/>
              </a:lnSpc>
            </a:pPr>
            <a:r>
              <a:rPr lang="en-US" sz="2799" b="1">
                <a:solidFill>
                  <a:srgbClr val="474740"/>
                </a:solidFill>
                <a:latin typeface="Open Sans Light Bold"/>
                <a:ea typeface="Open Sans Light Bold"/>
                <a:cs typeface="Open Sans Light Bold"/>
                <a:sym typeface="Open Sans Light Bold"/>
              </a:rPr>
              <a:t>evaluates the perceived frequency of teachers' use of MSs in RM classes by FELTE third-year students</a:t>
            </a:r>
          </a:p>
          <a:p>
            <a:pPr algn="l">
              <a:lnSpc>
                <a:spcPts val="3919"/>
              </a:lnSpc>
              <a:spcBef>
                <a:spcPct val="0"/>
              </a:spcBef>
            </a:pPr>
            <a:endParaRPr lang="en-US" sz="2799" b="1">
              <a:solidFill>
                <a:srgbClr val="474740"/>
              </a:solidFill>
              <a:latin typeface="Open Sans Light Bold"/>
              <a:ea typeface="Open Sans Light Bold"/>
              <a:cs typeface="Open Sans Light Bold"/>
              <a:sym typeface="Open Sans Light Bold"/>
            </a:endParaRPr>
          </a:p>
        </p:txBody>
      </p:sp>
      <p:sp>
        <p:nvSpPr>
          <p:cNvPr id="10" name="TextBox 10"/>
          <p:cNvSpPr txBox="1"/>
          <p:nvPr/>
        </p:nvSpPr>
        <p:spPr>
          <a:xfrm>
            <a:off x="5113715" y="7479481"/>
            <a:ext cx="10056674" cy="1471931"/>
          </a:xfrm>
          <a:prstGeom prst="rect">
            <a:avLst/>
          </a:prstGeom>
        </p:spPr>
        <p:txBody>
          <a:bodyPr lIns="0" tIns="0" rIns="0" bIns="0" rtlCol="0" anchor="t">
            <a:spAutoFit/>
          </a:bodyPr>
          <a:lstStyle/>
          <a:p>
            <a:pPr algn="l">
              <a:lnSpc>
                <a:spcPts val="3919"/>
              </a:lnSpc>
            </a:pPr>
            <a:r>
              <a:rPr lang="en-US" sz="2799" b="1">
                <a:solidFill>
                  <a:srgbClr val="474740"/>
                </a:solidFill>
                <a:latin typeface="Open Sans Light Bold"/>
                <a:ea typeface="Open Sans Light Bold"/>
                <a:cs typeface="Open Sans Light Bold"/>
                <a:sym typeface="Open Sans Light Bold"/>
              </a:rPr>
              <a:t>determine the relationship between the frequently used MSs by lecturers and students’ engagement</a:t>
            </a:r>
          </a:p>
          <a:p>
            <a:pPr algn="l">
              <a:lnSpc>
                <a:spcPts val="3919"/>
              </a:lnSpc>
              <a:spcBef>
                <a:spcPct val="0"/>
              </a:spcBef>
            </a:pPr>
            <a:endParaRPr lang="en-US" sz="2799" b="1">
              <a:solidFill>
                <a:srgbClr val="474740"/>
              </a:solidFill>
              <a:latin typeface="Open Sans Light Bold"/>
              <a:ea typeface="Open Sans Light Bold"/>
              <a:cs typeface="Open Sans Light Bold"/>
              <a:sym typeface="Open Sans Light Bold"/>
            </a:endParaRPr>
          </a:p>
        </p:txBody>
      </p:sp>
      <p:sp>
        <p:nvSpPr>
          <p:cNvPr id="11" name="TextBox 11"/>
          <p:cNvSpPr txBox="1"/>
          <p:nvPr/>
        </p:nvSpPr>
        <p:spPr>
          <a:xfrm>
            <a:off x="5113715" y="4905702"/>
            <a:ext cx="10056674" cy="1471931"/>
          </a:xfrm>
          <a:prstGeom prst="rect">
            <a:avLst/>
          </a:prstGeom>
        </p:spPr>
        <p:txBody>
          <a:bodyPr lIns="0" tIns="0" rIns="0" bIns="0" rtlCol="0" anchor="t">
            <a:spAutoFit/>
          </a:bodyPr>
          <a:lstStyle/>
          <a:p>
            <a:pPr algn="l">
              <a:lnSpc>
                <a:spcPts val="3919"/>
              </a:lnSpc>
            </a:pPr>
            <a:r>
              <a:rPr lang="en-US" sz="2799" b="1">
                <a:solidFill>
                  <a:srgbClr val="474740"/>
                </a:solidFill>
                <a:latin typeface="Open Sans Light Bold"/>
                <a:ea typeface="Open Sans Light Bold"/>
                <a:cs typeface="Open Sans Light Bold"/>
                <a:sym typeface="Open Sans Light Bold"/>
              </a:rPr>
              <a:t>investigate the level of engagement of FELTE third-year students in RM classes</a:t>
            </a:r>
          </a:p>
          <a:p>
            <a:pPr algn="l">
              <a:lnSpc>
                <a:spcPts val="3919"/>
              </a:lnSpc>
              <a:spcBef>
                <a:spcPct val="0"/>
              </a:spcBef>
            </a:pPr>
            <a:endParaRPr lang="en-US" sz="2799" b="1">
              <a:solidFill>
                <a:srgbClr val="474740"/>
              </a:solidFill>
              <a:latin typeface="Open Sans Light Bold"/>
              <a:ea typeface="Open Sans Light Bold"/>
              <a:cs typeface="Open Sans Light Bold"/>
              <a:sym typeface="Open Sans Light Bold"/>
            </a:endParaRPr>
          </a:p>
        </p:txBody>
      </p:sp>
      <p:sp>
        <p:nvSpPr>
          <p:cNvPr id="12" name="Freeform 12"/>
          <p:cNvSpPr/>
          <p:nvPr/>
        </p:nvSpPr>
        <p:spPr>
          <a:xfrm>
            <a:off x="3326429" y="2519468"/>
            <a:ext cx="896662" cy="1081500"/>
          </a:xfrm>
          <a:custGeom>
            <a:avLst/>
            <a:gdLst/>
            <a:ahLst/>
            <a:cxnLst/>
            <a:rect l="l" t="t" r="r" b="b"/>
            <a:pathLst>
              <a:path w="896662" h="1081500">
                <a:moveTo>
                  <a:pt x="0" y="0"/>
                </a:moveTo>
                <a:lnTo>
                  <a:pt x="896662" y="0"/>
                </a:lnTo>
                <a:lnTo>
                  <a:pt x="896662" y="1081500"/>
                </a:lnTo>
                <a:lnTo>
                  <a:pt x="0" y="10815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3326429" y="7654421"/>
            <a:ext cx="896662" cy="1081500"/>
          </a:xfrm>
          <a:custGeom>
            <a:avLst/>
            <a:gdLst/>
            <a:ahLst/>
            <a:cxnLst/>
            <a:rect l="l" t="t" r="r" b="b"/>
            <a:pathLst>
              <a:path w="896662" h="1081500">
                <a:moveTo>
                  <a:pt x="0" y="0"/>
                </a:moveTo>
                <a:lnTo>
                  <a:pt x="896662" y="0"/>
                </a:lnTo>
                <a:lnTo>
                  <a:pt x="896662" y="1081500"/>
                </a:lnTo>
                <a:lnTo>
                  <a:pt x="0" y="10815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a:off x="3326429" y="5041834"/>
            <a:ext cx="896662" cy="1081500"/>
          </a:xfrm>
          <a:custGeom>
            <a:avLst/>
            <a:gdLst/>
            <a:ahLst/>
            <a:cxnLst/>
            <a:rect l="l" t="t" r="r" b="b"/>
            <a:pathLst>
              <a:path w="896662" h="1081500">
                <a:moveTo>
                  <a:pt x="0" y="0"/>
                </a:moveTo>
                <a:lnTo>
                  <a:pt x="896662" y="0"/>
                </a:lnTo>
                <a:lnTo>
                  <a:pt x="896662" y="1081500"/>
                </a:lnTo>
                <a:lnTo>
                  <a:pt x="0" y="10815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AutoShape 15"/>
          <p:cNvSpPr/>
          <p:nvPr/>
        </p:nvSpPr>
        <p:spPr>
          <a:xfrm>
            <a:off x="2212279" y="4322696"/>
            <a:ext cx="5802873" cy="0"/>
          </a:xfrm>
          <a:prstGeom prst="line">
            <a:avLst/>
          </a:prstGeom>
          <a:ln w="9525" cap="flat">
            <a:solidFill>
              <a:srgbClr val="CD9461"/>
            </a:solidFill>
            <a:prstDash val="solid"/>
            <a:headEnd type="none" w="sm" len="sm"/>
            <a:tailEnd type="none" w="sm" len="sm"/>
          </a:ln>
        </p:spPr>
      </p:sp>
      <p:sp>
        <p:nvSpPr>
          <p:cNvPr id="16" name="AutoShape 16"/>
          <p:cNvSpPr/>
          <p:nvPr/>
        </p:nvSpPr>
        <p:spPr>
          <a:xfrm>
            <a:off x="2212279" y="9652066"/>
            <a:ext cx="5802873" cy="0"/>
          </a:xfrm>
          <a:prstGeom prst="line">
            <a:avLst/>
          </a:prstGeom>
          <a:ln w="9525" cap="flat">
            <a:solidFill>
              <a:srgbClr val="CD9461"/>
            </a:solidFill>
            <a:prstDash val="solid"/>
            <a:headEnd type="none" w="sm" len="sm"/>
            <a:tailEnd type="none" w="sm" len="sm"/>
          </a:ln>
        </p:spPr>
      </p:sp>
      <p:sp>
        <p:nvSpPr>
          <p:cNvPr id="17" name="AutoShape 17"/>
          <p:cNvSpPr/>
          <p:nvPr/>
        </p:nvSpPr>
        <p:spPr>
          <a:xfrm>
            <a:off x="2212279" y="6835976"/>
            <a:ext cx="5802873" cy="0"/>
          </a:xfrm>
          <a:prstGeom prst="line">
            <a:avLst/>
          </a:prstGeom>
          <a:ln w="9525" cap="flat">
            <a:solidFill>
              <a:srgbClr val="CD9461"/>
            </a:solidFill>
            <a:prstDash val="solid"/>
            <a:headEnd type="none" w="sm" len="sm"/>
            <a:tailEnd type="none" w="sm" len="sm"/>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grpSp>
        <p:nvGrpSpPr>
          <p:cNvPr id="2" name="Group 2"/>
          <p:cNvGrpSpPr/>
          <p:nvPr/>
        </p:nvGrpSpPr>
        <p:grpSpPr>
          <a:xfrm>
            <a:off x="5748276" y="3254385"/>
            <a:ext cx="11329593" cy="1750280"/>
            <a:chOff x="0" y="0"/>
            <a:chExt cx="2983926" cy="460979"/>
          </a:xfrm>
        </p:grpSpPr>
        <p:sp>
          <p:nvSpPr>
            <p:cNvPr id="3" name="Freeform 3"/>
            <p:cNvSpPr/>
            <p:nvPr/>
          </p:nvSpPr>
          <p:spPr>
            <a:xfrm>
              <a:off x="0" y="0"/>
              <a:ext cx="2983926" cy="460979"/>
            </a:xfrm>
            <a:custGeom>
              <a:avLst/>
              <a:gdLst/>
              <a:ahLst/>
              <a:cxnLst/>
              <a:rect l="l" t="t" r="r" b="b"/>
              <a:pathLst>
                <a:path w="2983926" h="460979">
                  <a:moveTo>
                    <a:pt x="0" y="0"/>
                  </a:moveTo>
                  <a:lnTo>
                    <a:pt x="2983926" y="0"/>
                  </a:lnTo>
                  <a:lnTo>
                    <a:pt x="2983926" y="460979"/>
                  </a:lnTo>
                  <a:lnTo>
                    <a:pt x="0" y="460979"/>
                  </a:lnTo>
                  <a:close/>
                </a:path>
              </a:pathLst>
            </a:custGeom>
            <a:solidFill>
              <a:srgbClr val="CD9461"/>
            </a:solidFill>
          </p:spPr>
        </p:sp>
        <p:sp>
          <p:nvSpPr>
            <p:cNvPr id="4" name="TextBox 4"/>
            <p:cNvSpPr txBox="1"/>
            <p:nvPr/>
          </p:nvSpPr>
          <p:spPr>
            <a:xfrm>
              <a:off x="0" y="-38100"/>
              <a:ext cx="2983926" cy="49907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5748276" y="5524500"/>
            <a:ext cx="11329593" cy="1626566"/>
            <a:chOff x="0" y="0"/>
            <a:chExt cx="2983926" cy="428396"/>
          </a:xfrm>
        </p:grpSpPr>
        <p:sp>
          <p:nvSpPr>
            <p:cNvPr id="6" name="Freeform 6"/>
            <p:cNvSpPr/>
            <p:nvPr/>
          </p:nvSpPr>
          <p:spPr>
            <a:xfrm>
              <a:off x="0" y="0"/>
              <a:ext cx="2983926" cy="428396"/>
            </a:xfrm>
            <a:custGeom>
              <a:avLst/>
              <a:gdLst/>
              <a:ahLst/>
              <a:cxnLst/>
              <a:rect l="l" t="t" r="r" b="b"/>
              <a:pathLst>
                <a:path w="2983926" h="428396">
                  <a:moveTo>
                    <a:pt x="0" y="0"/>
                  </a:moveTo>
                  <a:lnTo>
                    <a:pt x="2983926" y="0"/>
                  </a:lnTo>
                  <a:lnTo>
                    <a:pt x="2983926" y="428396"/>
                  </a:lnTo>
                  <a:lnTo>
                    <a:pt x="0" y="428396"/>
                  </a:lnTo>
                  <a:close/>
                </a:path>
              </a:pathLst>
            </a:custGeom>
            <a:solidFill>
              <a:srgbClr val="CD9461"/>
            </a:solidFill>
          </p:spPr>
        </p:sp>
        <p:sp>
          <p:nvSpPr>
            <p:cNvPr id="7" name="TextBox 7"/>
            <p:cNvSpPr txBox="1"/>
            <p:nvPr/>
          </p:nvSpPr>
          <p:spPr>
            <a:xfrm>
              <a:off x="0" y="-38100"/>
              <a:ext cx="2983926" cy="466496"/>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5748276" y="7674941"/>
            <a:ext cx="11329593" cy="1626566"/>
            <a:chOff x="0" y="0"/>
            <a:chExt cx="2983926" cy="428396"/>
          </a:xfrm>
        </p:grpSpPr>
        <p:sp>
          <p:nvSpPr>
            <p:cNvPr id="9" name="Freeform 9"/>
            <p:cNvSpPr/>
            <p:nvPr/>
          </p:nvSpPr>
          <p:spPr>
            <a:xfrm>
              <a:off x="0" y="0"/>
              <a:ext cx="2983926" cy="428396"/>
            </a:xfrm>
            <a:custGeom>
              <a:avLst/>
              <a:gdLst/>
              <a:ahLst/>
              <a:cxnLst/>
              <a:rect l="l" t="t" r="r" b="b"/>
              <a:pathLst>
                <a:path w="2983926" h="428396">
                  <a:moveTo>
                    <a:pt x="0" y="0"/>
                  </a:moveTo>
                  <a:lnTo>
                    <a:pt x="2983926" y="0"/>
                  </a:lnTo>
                  <a:lnTo>
                    <a:pt x="2983926" y="428396"/>
                  </a:lnTo>
                  <a:lnTo>
                    <a:pt x="0" y="428396"/>
                  </a:lnTo>
                  <a:close/>
                </a:path>
              </a:pathLst>
            </a:custGeom>
            <a:solidFill>
              <a:srgbClr val="CD9461"/>
            </a:solidFill>
          </p:spPr>
        </p:sp>
        <p:sp>
          <p:nvSpPr>
            <p:cNvPr id="10" name="TextBox 10"/>
            <p:cNvSpPr txBox="1"/>
            <p:nvPr/>
          </p:nvSpPr>
          <p:spPr>
            <a:xfrm>
              <a:off x="0" y="-38100"/>
              <a:ext cx="2983926" cy="466496"/>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1268361"/>
            <a:ext cx="4100282" cy="11555361"/>
            <a:chOff x="0" y="0"/>
            <a:chExt cx="1079910" cy="3043387"/>
          </a:xfrm>
        </p:grpSpPr>
        <p:sp>
          <p:nvSpPr>
            <p:cNvPr id="12" name="Freeform 12"/>
            <p:cNvSpPr/>
            <p:nvPr/>
          </p:nvSpPr>
          <p:spPr>
            <a:xfrm>
              <a:off x="0" y="0"/>
              <a:ext cx="1079910" cy="3043387"/>
            </a:xfrm>
            <a:custGeom>
              <a:avLst/>
              <a:gdLst/>
              <a:ahLst/>
              <a:cxnLst/>
              <a:rect l="l" t="t" r="r" b="b"/>
              <a:pathLst>
                <a:path w="1079910" h="3043387">
                  <a:moveTo>
                    <a:pt x="360164" y="19070"/>
                  </a:moveTo>
                  <a:cubicBezTo>
                    <a:pt x="415350" y="7556"/>
                    <a:pt x="478471" y="0"/>
                    <a:pt x="540246" y="0"/>
                  </a:cubicBezTo>
                  <a:cubicBezTo>
                    <a:pt x="602023" y="0"/>
                    <a:pt x="661468" y="6476"/>
                    <a:pt x="716248" y="17990"/>
                  </a:cubicBezTo>
                  <a:cubicBezTo>
                    <a:pt x="717415" y="18350"/>
                    <a:pt x="718580" y="18350"/>
                    <a:pt x="719745" y="18710"/>
                  </a:cubicBezTo>
                  <a:cubicBezTo>
                    <a:pt x="925470" y="64765"/>
                    <a:pt x="1076996" y="186379"/>
                    <a:pt x="1079910" y="378050"/>
                  </a:cubicBezTo>
                  <a:lnTo>
                    <a:pt x="1079910" y="3043387"/>
                  </a:lnTo>
                  <a:lnTo>
                    <a:pt x="0" y="3043387"/>
                  </a:lnTo>
                  <a:lnTo>
                    <a:pt x="0" y="380028"/>
                  </a:lnTo>
                  <a:cubicBezTo>
                    <a:pt x="2914" y="185660"/>
                    <a:pt x="152108" y="64045"/>
                    <a:pt x="360164" y="19070"/>
                  </a:cubicBezTo>
                  <a:close/>
                </a:path>
              </a:pathLst>
            </a:custGeom>
            <a:solidFill>
              <a:srgbClr val="22466B"/>
            </a:solidFill>
          </p:spPr>
        </p:sp>
        <p:sp>
          <p:nvSpPr>
            <p:cNvPr id="13" name="TextBox 13"/>
            <p:cNvSpPr txBox="1"/>
            <p:nvPr/>
          </p:nvSpPr>
          <p:spPr>
            <a:xfrm>
              <a:off x="0" y="79375"/>
              <a:ext cx="1079910" cy="2964012"/>
            </a:xfrm>
            <a:prstGeom prst="rect">
              <a:avLst/>
            </a:prstGeom>
          </p:spPr>
          <p:txBody>
            <a:bodyPr lIns="50800" tIns="50800" rIns="50800" bIns="50800" rtlCol="0" anchor="ctr"/>
            <a:lstStyle/>
            <a:p>
              <a:pPr algn="ctr">
                <a:lnSpc>
                  <a:spcPts val="3219"/>
                </a:lnSpc>
              </a:pPr>
              <a:endParaRPr/>
            </a:p>
          </p:txBody>
        </p:sp>
      </p:grpSp>
      <p:sp>
        <p:nvSpPr>
          <p:cNvPr id="14" name="Freeform 14"/>
          <p:cNvSpPr/>
          <p:nvPr/>
        </p:nvSpPr>
        <p:spPr>
          <a:xfrm>
            <a:off x="1028700" y="2593823"/>
            <a:ext cx="2671011" cy="4114800"/>
          </a:xfrm>
          <a:custGeom>
            <a:avLst/>
            <a:gdLst/>
            <a:ahLst/>
            <a:cxnLst/>
            <a:rect l="l" t="t" r="r" b="b"/>
            <a:pathLst>
              <a:path w="2671011" h="4114800">
                <a:moveTo>
                  <a:pt x="0" y="0"/>
                </a:moveTo>
                <a:lnTo>
                  <a:pt x="2671011" y="0"/>
                </a:lnTo>
                <a:lnTo>
                  <a:pt x="26710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TextBox 15"/>
          <p:cNvSpPr txBox="1"/>
          <p:nvPr/>
        </p:nvSpPr>
        <p:spPr>
          <a:xfrm>
            <a:off x="4755371" y="755780"/>
            <a:ext cx="11502394" cy="914400"/>
          </a:xfrm>
          <a:prstGeom prst="rect">
            <a:avLst/>
          </a:prstGeom>
        </p:spPr>
        <p:txBody>
          <a:bodyPr lIns="0" tIns="0" rIns="0" bIns="0" rtlCol="0" anchor="t">
            <a:spAutoFit/>
          </a:bodyPr>
          <a:lstStyle/>
          <a:p>
            <a:pPr algn="ctr">
              <a:lnSpc>
                <a:spcPts val="7200"/>
              </a:lnSpc>
            </a:pPr>
            <a:r>
              <a:rPr lang="en-US" sz="6000">
                <a:solidFill>
                  <a:srgbClr val="22466B"/>
                </a:solidFill>
                <a:latin typeface="Source Han Serif JP Bold"/>
                <a:ea typeface="Source Han Serif JP Bold"/>
                <a:cs typeface="Source Han Serif JP Bold"/>
                <a:sym typeface="Source Han Serif JP Bold"/>
              </a:rPr>
              <a:t> Research questions</a:t>
            </a:r>
          </a:p>
        </p:txBody>
      </p:sp>
      <p:sp>
        <p:nvSpPr>
          <p:cNvPr id="16" name="TextBox 16"/>
          <p:cNvSpPr txBox="1"/>
          <p:nvPr/>
        </p:nvSpPr>
        <p:spPr>
          <a:xfrm>
            <a:off x="6288180" y="3446329"/>
            <a:ext cx="8619809" cy="1736725"/>
          </a:xfrm>
          <a:prstGeom prst="rect">
            <a:avLst/>
          </a:prstGeom>
        </p:spPr>
        <p:txBody>
          <a:bodyPr lIns="0" tIns="0" rIns="0" bIns="0" rtlCol="0" anchor="t">
            <a:spAutoFit/>
          </a:bodyPr>
          <a:lstStyle/>
          <a:p>
            <a:pPr algn="r">
              <a:lnSpc>
                <a:spcPts val="3499"/>
              </a:lnSpc>
            </a:pPr>
            <a:r>
              <a:rPr lang="en-US" sz="2499" b="1">
                <a:solidFill>
                  <a:srgbClr val="FFFFFF"/>
                </a:solidFill>
                <a:latin typeface="Open Sans Light Bold"/>
                <a:ea typeface="Open Sans Light Bold"/>
                <a:cs typeface="Open Sans Light Bold"/>
                <a:sym typeface="Open Sans Light Bold"/>
              </a:rPr>
              <a:t>Which MSs are frequently used by lecturers to encourage students to learn from students’ perspectives?</a:t>
            </a:r>
          </a:p>
          <a:p>
            <a:pPr algn="r">
              <a:lnSpc>
                <a:spcPts val="3499"/>
              </a:lnSpc>
              <a:spcBef>
                <a:spcPct val="0"/>
              </a:spcBef>
            </a:pPr>
            <a:endParaRPr lang="en-US" sz="2499" b="1">
              <a:solidFill>
                <a:srgbClr val="FFFFFF"/>
              </a:solidFill>
              <a:latin typeface="Open Sans Light Bold"/>
              <a:ea typeface="Open Sans Light Bold"/>
              <a:cs typeface="Open Sans Light Bold"/>
              <a:sym typeface="Open Sans Light Bold"/>
            </a:endParaRPr>
          </a:p>
        </p:txBody>
      </p:sp>
      <p:sp>
        <p:nvSpPr>
          <p:cNvPr id="17" name="TextBox 17"/>
          <p:cNvSpPr txBox="1"/>
          <p:nvPr/>
        </p:nvSpPr>
        <p:spPr>
          <a:xfrm>
            <a:off x="6520698" y="5919318"/>
            <a:ext cx="8387291" cy="1298575"/>
          </a:xfrm>
          <a:prstGeom prst="rect">
            <a:avLst/>
          </a:prstGeom>
        </p:spPr>
        <p:txBody>
          <a:bodyPr lIns="0" tIns="0" rIns="0" bIns="0" rtlCol="0" anchor="t">
            <a:spAutoFit/>
          </a:bodyPr>
          <a:lstStyle/>
          <a:p>
            <a:pPr algn="r">
              <a:lnSpc>
                <a:spcPts val="3499"/>
              </a:lnSpc>
            </a:pPr>
            <a:r>
              <a:rPr lang="en-US" sz="2499" b="1">
                <a:solidFill>
                  <a:srgbClr val="FFFFFF"/>
                </a:solidFill>
                <a:latin typeface="Open Sans Light Bold"/>
                <a:ea typeface="Open Sans Light Bold"/>
                <a:cs typeface="Open Sans Light Bold"/>
                <a:sym typeface="Open Sans Light Bold"/>
              </a:rPr>
              <a:t>What is the level of SE with the RM course from students’ perspectives?</a:t>
            </a:r>
          </a:p>
          <a:p>
            <a:pPr algn="r">
              <a:lnSpc>
                <a:spcPts val="3499"/>
              </a:lnSpc>
              <a:spcBef>
                <a:spcPct val="0"/>
              </a:spcBef>
            </a:pPr>
            <a:endParaRPr lang="en-US" sz="2499" b="1">
              <a:solidFill>
                <a:srgbClr val="FFFFFF"/>
              </a:solidFill>
              <a:latin typeface="Open Sans Light Bold"/>
              <a:ea typeface="Open Sans Light Bold"/>
              <a:cs typeface="Open Sans Light Bold"/>
              <a:sym typeface="Open Sans Light Bold"/>
            </a:endParaRPr>
          </a:p>
        </p:txBody>
      </p:sp>
      <p:sp>
        <p:nvSpPr>
          <p:cNvPr id="18" name="TextBox 18"/>
          <p:cNvSpPr txBox="1"/>
          <p:nvPr/>
        </p:nvSpPr>
        <p:spPr>
          <a:xfrm>
            <a:off x="6520698" y="8069759"/>
            <a:ext cx="8387291" cy="1298575"/>
          </a:xfrm>
          <a:prstGeom prst="rect">
            <a:avLst/>
          </a:prstGeom>
        </p:spPr>
        <p:txBody>
          <a:bodyPr lIns="0" tIns="0" rIns="0" bIns="0" rtlCol="0" anchor="t">
            <a:spAutoFit/>
          </a:bodyPr>
          <a:lstStyle/>
          <a:p>
            <a:pPr algn="r">
              <a:lnSpc>
                <a:spcPts val="3499"/>
              </a:lnSpc>
            </a:pPr>
            <a:r>
              <a:rPr lang="en-US" sz="2499" b="1">
                <a:solidFill>
                  <a:srgbClr val="FFFFFF"/>
                </a:solidFill>
                <a:latin typeface="Open Sans Light Bold"/>
                <a:ea typeface="Open Sans Light Bold"/>
                <a:cs typeface="Open Sans Light Bold"/>
                <a:sym typeface="Open Sans Light Bold"/>
              </a:rPr>
              <a:t>What is the level of SE with the RM course from students’ perspectives?</a:t>
            </a:r>
          </a:p>
          <a:p>
            <a:pPr algn="r">
              <a:lnSpc>
                <a:spcPts val="3499"/>
              </a:lnSpc>
              <a:spcBef>
                <a:spcPct val="0"/>
              </a:spcBef>
            </a:pPr>
            <a:endParaRPr lang="en-US" sz="2499" b="1">
              <a:solidFill>
                <a:srgbClr val="FFFFFF"/>
              </a:solidFill>
              <a:latin typeface="Open Sans Light Bold"/>
              <a:ea typeface="Open Sans Light Bold"/>
              <a:cs typeface="Open Sans Light Bold"/>
              <a:sym typeface="Open Sans Light Bold"/>
            </a:endParaRPr>
          </a:p>
        </p:txBody>
      </p:sp>
      <p:sp>
        <p:nvSpPr>
          <p:cNvPr id="19" name="TextBox 19"/>
          <p:cNvSpPr txBox="1"/>
          <p:nvPr/>
        </p:nvSpPr>
        <p:spPr>
          <a:xfrm>
            <a:off x="15206692" y="4120064"/>
            <a:ext cx="1470247" cy="389255"/>
          </a:xfrm>
          <a:prstGeom prst="rect">
            <a:avLst/>
          </a:prstGeom>
        </p:spPr>
        <p:txBody>
          <a:bodyPr lIns="0" tIns="0" rIns="0" bIns="0" rtlCol="0" anchor="t">
            <a:spAutoFit/>
          </a:bodyPr>
          <a:lstStyle/>
          <a:p>
            <a:pPr algn="r">
              <a:lnSpc>
                <a:spcPts val="3219"/>
              </a:lnSpc>
              <a:spcBef>
                <a:spcPct val="0"/>
              </a:spcBef>
            </a:pPr>
            <a:r>
              <a:rPr lang="en-US" sz="2299" b="1">
                <a:solidFill>
                  <a:srgbClr val="F1F0EA"/>
                </a:solidFill>
                <a:latin typeface="Open Sans Light Bold"/>
                <a:ea typeface="Open Sans Light Bold"/>
                <a:cs typeface="Open Sans Light Bold"/>
                <a:sym typeface="Open Sans Light Bold"/>
              </a:rPr>
              <a:t>01</a:t>
            </a:r>
          </a:p>
        </p:txBody>
      </p:sp>
      <p:sp>
        <p:nvSpPr>
          <p:cNvPr id="20" name="TextBox 20"/>
          <p:cNvSpPr txBox="1"/>
          <p:nvPr/>
        </p:nvSpPr>
        <p:spPr>
          <a:xfrm>
            <a:off x="15206692" y="5919318"/>
            <a:ext cx="1470247" cy="789305"/>
          </a:xfrm>
          <a:prstGeom prst="rect">
            <a:avLst/>
          </a:prstGeom>
        </p:spPr>
        <p:txBody>
          <a:bodyPr lIns="0" tIns="0" rIns="0" bIns="0" rtlCol="0" anchor="t">
            <a:spAutoFit/>
          </a:bodyPr>
          <a:lstStyle/>
          <a:p>
            <a:pPr algn="r">
              <a:lnSpc>
                <a:spcPts val="3219"/>
              </a:lnSpc>
            </a:pPr>
            <a:endParaRPr/>
          </a:p>
          <a:p>
            <a:pPr algn="r">
              <a:lnSpc>
                <a:spcPts val="3219"/>
              </a:lnSpc>
              <a:spcBef>
                <a:spcPct val="0"/>
              </a:spcBef>
            </a:pPr>
            <a:r>
              <a:rPr lang="en-US" sz="2299" b="1">
                <a:solidFill>
                  <a:srgbClr val="F1F0EA"/>
                </a:solidFill>
                <a:latin typeface="Open Sans Light Bold"/>
                <a:ea typeface="Open Sans Light Bold"/>
                <a:cs typeface="Open Sans Light Bold"/>
                <a:sym typeface="Open Sans Light Bold"/>
              </a:rPr>
              <a:t>02</a:t>
            </a:r>
          </a:p>
        </p:txBody>
      </p:sp>
      <p:sp>
        <p:nvSpPr>
          <p:cNvPr id="21" name="TextBox 21"/>
          <p:cNvSpPr txBox="1"/>
          <p:nvPr/>
        </p:nvSpPr>
        <p:spPr>
          <a:xfrm>
            <a:off x="15206692" y="8069759"/>
            <a:ext cx="1470247" cy="789305"/>
          </a:xfrm>
          <a:prstGeom prst="rect">
            <a:avLst/>
          </a:prstGeom>
        </p:spPr>
        <p:txBody>
          <a:bodyPr lIns="0" tIns="0" rIns="0" bIns="0" rtlCol="0" anchor="t">
            <a:spAutoFit/>
          </a:bodyPr>
          <a:lstStyle/>
          <a:p>
            <a:pPr algn="r">
              <a:lnSpc>
                <a:spcPts val="3219"/>
              </a:lnSpc>
            </a:pPr>
            <a:endParaRPr/>
          </a:p>
          <a:p>
            <a:pPr algn="r">
              <a:lnSpc>
                <a:spcPts val="3219"/>
              </a:lnSpc>
              <a:spcBef>
                <a:spcPct val="0"/>
              </a:spcBef>
            </a:pPr>
            <a:r>
              <a:rPr lang="en-US" sz="2299" b="1">
                <a:solidFill>
                  <a:srgbClr val="F1F0EA"/>
                </a:solidFill>
                <a:latin typeface="Open Sans Light Bold"/>
                <a:ea typeface="Open Sans Light Bold"/>
                <a:cs typeface="Open Sans Light Bold"/>
                <a:sym typeface="Open Sans Light Bold"/>
              </a:rPr>
              <a:t>03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grpSp>
        <p:nvGrpSpPr>
          <p:cNvPr id="2" name="Group 2"/>
          <p:cNvGrpSpPr/>
          <p:nvPr/>
        </p:nvGrpSpPr>
        <p:grpSpPr>
          <a:xfrm>
            <a:off x="17502352" y="-226788"/>
            <a:ext cx="924676" cy="10649861"/>
            <a:chOff x="0" y="0"/>
            <a:chExt cx="243536" cy="2804902"/>
          </a:xfrm>
        </p:grpSpPr>
        <p:sp>
          <p:nvSpPr>
            <p:cNvPr id="3" name="Freeform 3"/>
            <p:cNvSpPr/>
            <p:nvPr/>
          </p:nvSpPr>
          <p:spPr>
            <a:xfrm>
              <a:off x="0" y="0"/>
              <a:ext cx="243536" cy="2804902"/>
            </a:xfrm>
            <a:custGeom>
              <a:avLst/>
              <a:gdLst/>
              <a:ahLst/>
              <a:cxnLst/>
              <a:rect l="l" t="t" r="r" b="b"/>
              <a:pathLst>
                <a:path w="243536" h="2804902">
                  <a:moveTo>
                    <a:pt x="0" y="0"/>
                  </a:moveTo>
                  <a:lnTo>
                    <a:pt x="243536" y="0"/>
                  </a:lnTo>
                  <a:lnTo>
                    <a:pt x="243536" y="2804902"/>
                  </a:lnTo>
                  <a:lnTo>
                    <a:pt x="0" y="2804902"/>
                  </a:lnTo>
                  <a:close/>
                </a:path>
              </a:pathLst>
            </a:custGeom>
            <a:solidFill>
              <a:srgbClr val="22466B"/>
            </a:solidFill>
          </p:spPr>
        </p:sp>
        <p:sp>
          <p:nvSpPr>
            <p:cNvPr id="4" name="TextBox 4"/>
            <p:cNvSpPr txBox="1"/>
            <p:nvPr/>
          </p:nvSpPr>
          <p:spPr>
            <a:xfrm>
              <a:off x="0" y="-38100"/>
              <a:ext cx="243536" cy="284300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7502352" y="0"/>
            <a:ext cx="924676" cy="3439115"/>
            <a:chOff x="0" y="0"/>
            <a:chExt cx="243536" cy="905775"/>
          </a:xfrm>
        </p:grpSpPr>
        <p:sp>
          <p:nvSpPr>
            <p:cNvPr id="6" name="Freeform 6"/>
            <p:cNvSpPr/>
            <p:nvPr/>
          </p:nvSpPr>
          <p:spPr>
            <a:xfrm>
              <a:off x="0" y="0"/>
              <a:ext cx="243536" cy="905775"/>
            </a:xfrm>
            <a:custGeom>
              <a:avLst/>
              <a:gdLst/>
              <a:ahLst/>
              <a:cxnLst/>
              <a:rect l="l" t="t" r="r" b="b"/>
              <a:pathLst>
                <a:path w="243536" h="905775">
                  <a:moveTo>
                    <a:pt x="0" y="0"/>
                  </a:moveTo>
                  <a:lnTo>
                    <a:pt x="243536" y="0"/>
                  </a:lnTo>
                  <a:lnTo>
                    <a:pt x="243536" y="905775"/>
                  </a:lnTo>
                  <a:lnTo>
                    <a:pt x="0" y="905775"/>
                  </a:lnTo>
                  <a:close/>
                </a:path>
              </a:pathLst>
            </a:custGeom>
            <a:solidFill>
              <a:srgbClr val="CD9461"/>
            </a:solidFill>
          </p:spPr>
        </p:sp>
        <p:sp>
          <p:nvSpPr>
            <p:cNvPr id="7" name="TextBox 7"/>
            <p:cNvSpPr txBox="1"/>
            <p:nvPr/>
          </p:nvSpPr>
          <p:spPr>
            <a:xfrm>
              <a:off x="0" y="-38100"/>
              <a:ext cx="243536" cy="943875"/>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410326" y="5586973"/>
            <a:ext cx="924676" cy="3439115"/>
            <a:chOff x="0" y="0"/>
            <a:chExt cx="243536" cy="905775"/>
          </a:xfrm>
        </p:grpSpPr>
        <p:sp>
          <p:nvSpPr>
            <p:cNvPr id="9" name="Freeform 9"/>
            <p:cNvSpPr/>
            <p:nvPr/>
          </p:nvSpPr>
          <p:spPr>
            <a:xfrm>
              <a:off x="0" y="0"/>
              <a:ext cx="243536" cy="905775"/>
            </a:xfrm>
            <a:custGeom>
              <a:avLst/>
              <a:gdLst/>
              <a:ahLst/>
              <a:cxnLst/>
              <a:rect l="l" t="t" r="r" b="b"/>
              <a:pathLst>
                <a:path w="243536" h="905775">
                  <a:moveTo>
                    <a:pt x="0" y="0"/>
                  </a:moveTo>
                  <a:lnTo>
                    <a:pt x="243536" y="0"/>
                  </a:lnTo>
                  <a:lnTo>
                    <a:pt x="243536" y="905775"/>
                  </a:lnTo>
                  <a:lnTo>
                    <a:pt x="0" y="905775"/>
                  </a:lnTo>
                  <a:close/>
                </a:path>
              </a:pathLst>
            </a:custGeom>
            <a:solidFill>
              <a:srgbClr val="CD9461"/>
            </a:solidFill>
          </p:spPr>
        </p:sp>
        <p:sp>
          <p:nvSpPr>
            <p:cNvPr id="10" name="TextBox 10"/>
            <p:cNvSpPr txBox="1"/>
            <p:nvPr/>
          </p:nvSpPr>
          <p:spPr>
            <a:xfrm>
              <a:off x="0" y="-38100"/>
              <a:ext cx="243536" cy="943875"/>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951446" y="2864990"/>
            <a:ext cx="884903" cy="884903"/>
            <a:chOff x="0" y="0"/>
            <a:chExt cx="1179871" cy="1179871"/>
          </a:xfrm>
        </p:grpSpPr>
        <p:grpSp>
          <p:nvGrpSpPr>
            <p:cNvPr id="12" name="Group 12"/>
            <p:cNvGrpSpPr/>
            <p:nvPr/>
          </p:nvGrpSpPr>
          <p:grpSpPr>
            <a:xfrm>
              <a:off x="0" y="0"/>
              <a:ext cx="1179871" cy="1179871"/>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2466B"/>
              </a:solidFill>
            </p:spPr>
          </p:sp>
        </p:grpSp>
        <p:sp>
          <p:nvSpPr>
            <p:cNvPr id="14" name="TextBox 14"/>
            <p:cNvSpPr txBox="1"/>
            <p:nvPr/>
          </p:nvSpPr>
          <p:spPr>
            <a:xfrm>
              <a:off x="0" y="-22359"/>
              <a:ext cx="1179871" cy="1072189"/>
            </a:xfrm>
            <a:prstGeom prst="rect">
              <a:avLst/>
            </a:prstGeom>
          </p:spPr>
          <p:txBody>
            <a:bodyPr lIns="0" tIns="0" rIns="0" bIns="0" rtlCol="0" anchor="t">
              <a:spAutoFit/>
            </a:bodyPr>
            <a:lstStyle/>
            <a:p>
              <a:pPr marL="0" lvl="1" indent="0" algn="ctr">
                <a:lnSpc>
                  <a:spcPts val="7174"/>
                </a:lnSpc>
                <a:spcBef>
                  <a:spcPct val="0"/>
                </a:spcBef>
              </a:pPr>
              <a:r>
                <a:rPr lang="en-US" sz="4569" b="1" u="none">
                  <a:solidFill>
                    <a:srgbClr val="CD9461"/>
                  </a:solidFill>
                  <a:latin typeface="Source Han Serif JP Bold"/>
                  <a:ea typeface="Source Han Serif JP Bold"/>
                  <a:cs typeface="Source Han Serif JP Bold"/>
                  <a:sym typeface="Source Han Serif JP Bold"/>
                </a:rPr>
                <a:t>1</a:t>
              </a:r>
            </a:p>
          </p:txBody>
        </p:sp>
      </p:grpSp>
      <p:grpSp>
        <p:nvGrpSpPr>
          <p:cNvPr id="15" name="Group 15"/>
          <p:cNvGrpSpPr/>
          <p:nvPr/>
        </p:nvGrpSpPr>
        <p:grpSpPr>
          <a:xfrm>
            <a:off x="1951446" y="5143500"/>
            <a:ext cx="941247" cy="941247"/>
            <a:chOff x="0" y="0"/>
            <a:chExt cx="1254995" cy="1254995"/>
          </a:xfrm>
        </p:grpSpPr>
        <p:grpSp>
          <p:nvGrpSpPr>
            <p:cNvPr id="16" name="Group 16"/>
            <p:cNvGrpSpPr/>
            <p:nvPr/>
          </p:nvGrpSpPr>
          <p:grpSpPr>
            <a:xfrm>
              <a:off x="0" y="0"/>
              <a:ext cx="1254995" cy="1254995"/>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2466B"/>
              </a:solidFill>
            </p:spPr>
          </p:sp>
        </p:grpSp>
        <p:sp>
          <p:nvSpPr>
            <p:cNvPr id="18" name="TextBox 18"/>
            <p:cNvSpPr txBox="1"/>
            <p:nvPr/>
          </p:nvSpPr>
          <p:spPr>
            <a:xfrm>
              <a:off x="0" y="-42654"/>
              <a:ext cx="1254995" cy="1159329"/>
            </a:xfrm>
            <a:prstGeom prst="rect">
              <a:avLst/>
            </a:prstGeom>
          </p:spPr>
          <p:txBody>
            <a:bodyPr lIns="0" tIns="0" rIns="0" bIns="0" rtlCol="0" anchor="t">
              <a:spAutoFit/>
            </a:bodyPr>
            <a:lstStyle/>
            <a:p>
              <a:pPr marL="0" lvl="1" indent="0" algn="ctr">
                <a:lnSpc>
                  <a:spcPts val="7631"/>
                </a:lnSpc>
                <a:spcBef>
                  <a:spcPct val="0"/>
                </a:spcBef>
              </a:pPr>
              <a:r>
                <a:rPr lang="en-US" sz="4860" b="1" u="none">
                  <a:solidFill>
                    <a:srgbClr val="CD9461"/>
                  </a:solidFill>
                  <a:latin typeface="Source Han Serif JP Bold"/>
                  <a:ea typeface="Source Han Serif JP Bold"/>
                  <a:cs typeface="Source Han Serif JP Bold"/>
                  <a:sym typeface="Source Han Serif JP Bold"/>
                </a:rPr>
                <a:t>2</a:t>
              </a:r>
            </a:p>
          </p:txBody>
        </p:sp>
      </p:grpSp>
      <p:grpSp>
        <p:nvGrpSpPr>
          <p:cNvPr id="19" name="Group 19"/>
          <p:cNvGrpSpPr/>
          <p:nvPr/>
        </p:nvGrpSpPr>
        <p:grpSpPr>
          <a:xfrm>
            <a:off x="1923275" y="7702017"/>
            <a:ext cx="941247" cy="941247"/>
            <a:chOff x="0" y="0"/>
            <a:chExt cx="1254995" cy="1254995"/>
          </a:xfrm>
        </p:grpSpPr>
        <p:grpSp>
          <p:nvGrpSpPr>
            <p:cNvPr id="20" name="Group 20"/>
            <p:cNvGrpSpPr/>
            <p:nvPr/>
          </p:nvGrpSpPr>
          <p:grpSpPr>
            <a:xfrm>
              <a:off x="0" y="0"/>
              <a:ext cx="1254995" cy="125499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2466B"/>
              </a:solidFill>
            </p:spPr>
          </p:sp>
        </p:grpSp>
        <p:sp>
          <p:nvSpPr>
            <p:cNvPr id="22" name="TextBox 22"/>
            <p:cNvSpPr txBox="1"/>
            <p:nvPr/>
          </p:nvSpPr>
          <p:spPr>
            <a:xfrm>
              <a:off x="0" y="-42654"/>
              <a:ext cx="1254995" cy="1159329"/>
            </a:xfrm>
            <a:prstGeom prst="rect">
              <a:avLst/>
            </a:prstGeom>
          </p:spPr>
          <p:txBody>
            <a:bodyPr lIns="0" tIns="0" rIns="0" bIns="0" rtlCol="0" anchor="t">
              <a:spAutoFit/>
            </a:bodyPr>
            <a:lstStyle/>
            <a:p>
              <a:pPr marL="0" lvl="1" indent="0" algn="ctr">
                <a:lnSpc>
                  <a:spcPts val="7631"/>
                </a:lnSpc>
                <a:spcBef>
                  <a:spcPct val="0"/>
                </a:spcBef>
              </a:pPr>
              <a:r>
                <a:rPr lang="en-US" sz="4860" b="1" u="none">
                  <a:solidFill>
                    <a:srgbClr val="CD9461"/>
                  </a:solidFill>
                  <a:latin typeface="Source Han Serif JP Bold"/>
                  <a:ea typeface="Source Han Serif JP Bold"/>
                  <a:cs typeface="Source Han Serif JP Bold"/>
                  <a:sym typeface="Source Han Serif JP Bold"/>
                </a:rPr>
                <a:t>3</a:t>
              </a:r>
            </a:p>
          </p:txBody>
        </p:sp>
      </p:grpSp>
      <p:grpSp>
        <p:nvGrpSpPr>
          <p:cNvPr id="23" name="Group 23"/>
          <p:cNvGrpSpPr/>
          <p:nvPr/>
        </p:nvGrpSpPr>
        <p:grpSpPr>
          <a:xfrm>
            <a:off x="10140510" y="2414262"/>
            <a:ext cx="3447067" cy="7842086"/>
            <a:chOff x="0" y="0"/>
            <a:chExt cx="534041" cy="1214944"/>
          </a:xfrm>
        </p:grpSpPr>
        <p:sp>
          <p:nvSpPr>
            <p:cNvPr id="24" name="Freeform 24"/>
            <p:cNvSpPr/>
            <p:nvPr/>
          </p:nvSpPr>
          <p:spPr>
            <a:xfrm rot="-5400000">
              <a:off x="-340452" y="340452"/>
              <a:ext cx="1214944" cy="534041"/>
            </a:xfrm>
            <a:custGeom>
              <a:avLst/>
              <a:gdLst/>
              <a:ahLst/>
              <a:cxnLst/>
              <a:rect l="l" t="t" r="r" b="b"/>
              <a:pathLst>
                <a:path w="1214944" h="534041">
                  <a:moveTo>
                    <a:pt x="1214945" y="0"/>
                  </a:moveTo>
                  <a:lnTo>
                    <a:pt x="1214945" y="534041"/>
                  </a:lnTo>
                  <a:lnTo>
                    <a:pt x="0" y="534041"/>
                  </a:lnTo>
                  <a:lnTo>
                    <a:pt x="0" y="0"/>
                  </a:lnTo>
                  <a:close/>
                </a:path>
              </a:pathLst>
            </a:custGeom>
            <a:blipFill>
              <a:blip r:embed="rId3"/>
              <a:stretch>
                <a:fillRect t="-18250" b="-18250"/>
              </a:stretch>
            </a:blipFill>
          </p:spPr>
        </p:sp>
      </p:grpSp>
      <p:grpSp>
        <p:nvGrpSpPr>
          <p:cNvPr id="25" name="Group 25"/>
          <p:cNvGrpSpPr/>
          <p:nvPr/>
        </p:nvGrpSpPr>
        <p:grpSpPr>
          <a:xfrm>
            <a:off x="13970162" y="4185928"/>
            <a:ext cx="3532190" cy="5278849"/>
            <a:chOff x="0" y="0"/>
            <a:chExt cx="547229" cy="817832"/>
          </a:xfrm>
        </p:grpSpPr>
        <p:sp>
          <p:nvSpPr>
            <p:cNvPr id="26" name="Freeform 26"/>
            <p:cNvSpPr/>
            <p:nvPr/>
          </p:nvSpPr>
          <p:spPr>
            <a:xfrm>
              <a:off x="0" y="0"/>
              <a:ext cx="547229" cy="817832"/>
            </a:xfrm>
            <a:custGeom>
              <a:avLst/>
              <a:gdLst/>
              <a:ahLst/>
              <a:cxnLst/>
              <a:rect l="l" t="t" r="r" b="b"/>
              <a:pathLst>
                <a:path w="547229" h="817832">
                  <a:moveTo>
                    <a:pt x="0" y="0"/>
                  </a:moveTo>
                  <a:lnTo>
                    <a:pt x="547229" y="0"/>
                  </a:lnTo>
                  <a:lnTo>
                    <a:pt x="547229" y="817832"/>
                  </a:lnTo>
                  <a:lnTo>
                    <a:pt x="0" y="817832"/>
                  </a:lnTo>
                  <a:close/>
                </a:path>
              </a:pathLst>
            </a:custGeom>
            <a:blipFill>
              <a:blip r:embed="rId4"/>
              <a:stretch>
                <a:fillRect l="-62699" r="-62699"/>
              </a:stretch>
            </a:blipFill>
          </p:spPr>
        </p:sp>
      </p:grpSp>
      <p:sp>
        <p:nvSpPr>
          <p:cNvPr id="27" name="Freeform 27"/>
          <p:cNvSpPr/>
          <p:nvPr/>
        </p:nvSpPr>
        <p:spPr>
          <a:xfrm>
            <a:off x="13970162" y="1404176"/>
            <a:ext cx="3530747" cy="2345717"/>
          </a:xfrm>
          <a:custGeom>
            <a:avLst/>
            <a:gdLst/>
            <a:ahLst/>
            <a:cxnLst/>
            <a:rect l="l" t="t" r="r" b="b"/>
            <a:pathLst>
              <a:path w="3530747" h="2345717">
                <a:moveTo>
                  <a:pt x="0" y="0"/>
                </a:moveTo>
                <a:lnTo>
                  <a:pt x="3530748" y="0"/>
                </a:lnTo>
                <a:lnTo>
                  <a:pt x="3530748" y="2345717"/>
                </a:lnTo>
                <a:lnTo>
                  <a:pt x="0" y="2345717"/>
                </a:lnTo>
                <a:lnTo>
                  <a:pt x="0" y="0"/>
                </a:lnTo>
                <a:close/>
              </a:path>
            </a:pathLst>
          </a:custGeom>
          <a:blipFill>
            <a:blip r:embed="rId5"/>
            <a:stretch>
              <a:fillRect t="-6045" r="-50056"/>
            </a:stretch>
          </a:blipFill>
        </p:spPr>
      </p:sp>
      <p:sp>
        <p:nvSpPr>
          <p:cNvPr id="28" name="TextBox 28"/>
          <p:cNvSpPr txBox="1"/>
          <p:nvPr/>
        </p:nvSpPr>
        <p:spPr>
          <a:xfrm>
            <a:off x="1202661" y="805157"/>
            <a:ext cx="8591666" cy="914400"/>
          </a:xfrm>
          <a:prstGeom prst="rect">
            <a:avLst/>
          </a:prstGeom>
        </p:spPr>
        <p:txBody>
          <a:bodyPr lIns="0" tIns="0" rIns="0" bIns="0" rtlCol="0" anchor="t">
            <a:spAutoFit/>
          </a:bodyPr>
          <a:lstStyle/>
          <a:p>
            <a:pPr algn="ctr">
              <a:lnSpc>
                <a:spcPts val="7200"/>
              </a:lnSpc>
            </a:pPr>
            <a:r>
              <a:rPr lang="en-US" sz="6000">
                <a:solidFill>
                  <a:srgbClr val="22466B"/>
                </a:solidFill>
                <a:latin typeface="Source Han Serif JP Bold"/>
                <a:ea typeface="Source Han Serif JP Bold"/>
                <a:cs typeface="Source Han Serif JP Bold"/>
                <a:sym typeface="Source Han Serif JP Bold"/>
              </a:rPr>
              <a:t>Scope of the study</a:t>
            </a:r>
          </a:p>
        </p:txBody>
      </p:sp>
      <p:sp>
        <p:nvSpPr>
          <p:cNvPr id="29" name="TextBox 29"/>
          <p:cNvSpPr txBox="1"/>
          <p:nvPr/>
        </p:nvSpPr>
        <p:spPr>
          <a:xfrm>
            <a:off x="3496278" y="2586998"/>
            <a:ext cx="5647722" cy="1819910"/>
          </a:xfrm>
          <a:prstGeom prst="rect">
            <a:avLst/>
          </a:prstGeom>
        </p:spPr>
        <p:txBody>
          <a:bodyPr lIns="0" tIns="0" rIns="0" bIns="0" rtlCol="0" anchor="t">
            <a:spAutoFit/>
          </a:bodyPr>
          <a:lstStyle/>
          <a:p>
            <a:pPr algn="l">
              <a:lnSpc>
                <a:spcPts val="3639"/>
              </a:lnSpc>
            </a:pPr>
            <a:r>
              <a:rPr lang="en-US" sz="2599" b="1">
                <a:solidFill>
                  <a:srgbClr val="000000"/>
                </a:solidFill>
                <a:latin typeface="Open Sans Light Bold"/>
                <a:ea typeface="Open Sans Light Bold"/>
                <a:cs typeface="Open Sans Light Bold"/>
                <a:sym typeface="Open Sans Light Bold"/>
              </a:rPr>
              <a:t>FELTE third-year students enrolling in the RM course in the 2nd semester (2023-2024)</a:t>
            </a:r>
          </a:p>
          <a:p>
            <a:pPr algn="l">
              <a:lnSpc>
                <a:spcPts val="3639"/>
              </a:lnSpc>
              <a:spcBef>
                <a:spcPct val="0"/>
              </a:spcBef>
            </a:pPr>
            <a:endParaRPr lang="en-US" sz="2599" b="1">
              <a:solidFill>
                <a:srgbClr val="000000"/>
              </a:solidFill>
              <a:latin typeface="Open Sans Light Bold"/>
              <a:ea typeface="Open Sans Light Bold"/>
              <a:cs typeface="Open Sans Light Bold"/>
              <a:sym typeface="Open Sans Light Bold"/>
            </a:endParaRPr>
          </a:p>
        </p:txBody>
      </p:sp>
      <p:sp>
        <p:nvSpPr>
          <p:cNvPr id="30" name="TextBox 30"/>
          <p:cNvSpPr txBox="1"/>
          <p:nvPr/>
        </p:nvSpPr>
        <p:spPr>
          <a:xfrm>
            <a:off x="3496278" y="4887333"/>
            <a:ext cx="5349773" cy="2277110"/>
          </a:xfrm>
          <a:prstGeom prst="rect">
            <a:avLst/>
          </a:prstGeom>
        </p:spPr>
        <p:txBody>
          <a:bodyPr lIns="0" tIns="0" rIns="0" bIns="0" rtlCol="0" anchor="t">
            <a:spAutoFit/>
          </a:bodyPr>
          <a:lstStyle/>
          <a:p>
            <a:pPr algn="l">
              <a:lnSpc>
                <a:spcPts val="3639"/>
              </a:lnSpc>
            </a:pPr>
            <a:r>
              <a:rPr lang="en-US" sz="2599" b="1">
                <a:solidFill>
                  <a:srgbClr val="000000"/>
                </a:solidFill>
                <a:latin typeface="Open Sans Light Bold"/>
                <a:ea typeface="Open Sans Light Bold"/>
                <a:cs typeface="Open Sans Light Bold"/>
                <a:sym typeface="Open Sans Light Bold"/>
              </a:rPr>
              <a:t>A focus on correlation between teacher-implemented MSs and student engagement as perceived by students</a:t>
            </a:r>
          </a:p>
          <a:p>
            <a:pPr algn="l">
              <a:lnSpc>
                <a:spcPts val="3639"/>
              </a:lnSpc>
              <a:spcBef>
                <a:spcPct val="0"/>
              </a:spcBef>
            </a:pPr>
            <a:endParaRPr lang="en-US" sz="2599" b="1">
              <a:solidFill>
                <a:srgbClr val="000000"/>
              </a:solidFill>
              <a:latin typeface="Open Sans Light Bold"/>
              <a:ea typeface="Open Sans Light Bold"/>
              <a:cs typeface="Open Sans Light Bold"/>
              <a:sym typeface="Open Sans Light Bold"/>
            </a:endParaRPr>
          </a:p>
        </p:txBody>
      </p:sp>
      <p:sp>
        <p:nvSpPr>
          <p:cNvPr id="31" name="TextBox 31"/>
          <p:cNvSpPr txBox="1"/>
          <p:nvPr/>
        </p:nvSpPr>
        <p:spPr>
          <a:xfrm>
            <a:off x="3496278" y="7640693"/>
            <a:ext cx="5498883" cy="2277110"/>
          </a:xfrm>
          <a:prstGeom prst="rect">
            <a:avLst/>
          </a:prstGeom>
        </p:spPr>
        <p:txBody>
          <a:bodyPr lIns="0" tIns="0" rIns="0" bIns="0" rtlCol="0" anchor="t">
            <a:spAutoFit/>
          </a:bodyPr>
          <a:lstStyle/>
          <a:p>
            <a:pPr algn="l">
              <a:lnSpc>
                <a:spcPts val="3639"/>
              </a:lnSpc>
            </a:pPr>
            <a:r>
              <a:rPr lang="en-US" sz="2599" b="1">
                <a:solidFill>
                  <a:srgbClr val="000000"/>
                </a:solidFill>
                <a:latin typeface="Open Sans Light Bold"/>
                <a:ea typeface="Open Sans Light Bold"/>
                <a:cs typeface="Open Sans Light Bold"/>
                <a:sym typeface="Open Sans Light Bold"/>
              </a:rPr>
              <a:t>Literature on student motivation, motivational strategies, and student engagement</a:t>
            </a:r>
          </a:p>
          <a:p>
            <a:pPr algn="l">
              <a:lnSpc>
                <a:spcPts val="3639"/>
              </a:lnSpc>
              <a:spcBef>
                <a:spcPct val="0"/>
              </a:spcBef>
            </a:pPr>
            <a:endParaRPr lang="en-US" sz="2599" b="1">
              <a:solidFill>
                <a:srgbClr val="000000"/>
              </a:solidFill>
              <a:latin typeface="Open Sans Light Bold"/>
              <a:ea typeface="Open Sans Light Bold"/>
              <a:cs typeface="Open Sans Light Bold"/>
              <a:sym typeface="Open Sans Light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88676" y="3871291"/>
            <a:ext cx="13199324" cy="5750491"/>
          </a:xfrm>
          <a:custGeom>
            <a:avLst/>
            <a:gdLst/>
            <a:ahLst/>
            <a:cxnLst/>
            <a:rect l="l" t="t" r="r" b="b"/>
            <a:pathLst>
              <a:path w="13199324" h="5750491">
                <a:moveTo>
                  <a:pt x="0" y="0"/>
                </a:moveTo>
                <a:lnTo>
                  <a:pt x="13199324" y="0"/>
                </a:lnTo>
                <a:lnTo>
                  <a:pt x="13199324" y="5750491"/>
                </a:lnTo>
                <a:lnTo>
                  <a:pt x="0" y="5750491"/>
                </a:lnTo>
                <a:lnTo>
                  <a:pt x="0" y="0"/>
                </a:lnTo>
                <a:close/>
              </a:path>
            </a:pathLst>
          </a:custGeom>
          <a:blipFill>
            <a:blip r:embed="rId3"/>
            <a:stretch>
              <a:fillRect t="-2404" r="-14698" b="-353"/>
            </a:stretch>
          </a:blipFill>
        </p:spPr>
      </p:sp>
      <p:sp>
        <p:nvSpPr>
          <p:cNvPr id="3" name="TextBox 3"/>
          <p:cNvSpPr txBox="1"/>
          <p:nvPr/>
        </p:nvSpPr>
        <p:spPr>
          <a:xfrm>
            <a:off x="5088676" y="1389955"/>
            <a:ext cx="11502394" cy="1285875"/>
          </a:xfrm>
          <a:prstGeom prst="rect">
            <a:avLst/>
          </a:prstGeom>
        </p:spPr>
        <p:txBody>
          <a:bodyPr lIns="0" tIns="0" rIns="0" bIns="0" rtlCol="0" anchor="t">
            <a:spAutoFit/>
          </a:bodyPr>
          <a:lstStyle/>
          <a:p>
            <a:pPr algn="l">
              <a:lnSpc>
                <a:spcPts val="10199"/>
              </a:lnSpc>
            </a:pPr>
            <a:r>
              <a:rPr lang="en-US" sz="8499">
                <a:solidFill>
                  <a:srgbClr val="22466B"/>
                </a:solidFill>
                <a:latin typeface="Source Han Serif JP Bold"/>
                <a:ea typeface="Source Han Serif JP Bold"/>
                <a:cs typeface="Source Han Serif JP Bold"/>
                <a:sym typeface="Source Han Serif JP Bold"/>
              </a:rPr>
              <a:t>Literature Review</a:t>
            </a:r>
          </a:p>
        </p:txBody>
      </p:sp>
      <p:grpSp>
        <p:nvGrpSpPr>
          <p:cNvPr id="4" name="Group 4"/>
          <p:cNvGrpSpPr/>
          <p:nvPr/>
        </p:nvGrpSpPr>
        <p:grpSpPr>
          <a:xfrm>
            <a:off x="-47787" y="0"/>
            <a:ext cx="3458352" cy="10287000"/>
            <a:chOff x="0" y="0"/>
            <a:chExt cx="910842" cy="2709333"/>
          </a:xfrm>
        </p:grpSpPr>
        <p:sp>
          <p:nvSpPr>
            <p:cNvPr id="5" name="Freeform 5"/>
            <p:cNvSpPr/>
            <p:nvPr/>
          </p:nvSpPr>
          <p:spPr>
            <a:xfrm>
              <a:off x="0" y="0"/>
              <a:ext cx="910842" cy="2709333"/>
            </a:xfrm>
            <a:custGeom>
              <a:avLst/>
              <a:gdLst/>
              <a:ahLst/>
              <a:cxnLst/>
              <a:rect l="l" t="t" r="r" b="b"/>
              <a:pathLst>
                <a:path w="910842" h="2709333">
                  <a:moveTo>
                    <a:pt x="0" y="0"/>
                  </a:moveTo>
                  <a:lnTo>
                    <a:pt x="910842" y="0"/>
                  </a:lnTo>
                  <a:lnTo>
                    <a:pt x="910842" y="2709333"/>
                  </a:lnTo>
                  <a:lnTo>
                    <a:pt x="0" y="2709333"/>
                  </a:lnTo>
                  <a:close/>
                </a:path>
              </a:pathLst>
            </a:custGeom>
            <a:solidFill>
              <a:srgbClr val="22466B"/>
            </a:solidFill>
          </p:spPr>
        </p:sp>
        <p:sp>
          <p:nvSpPr>
            <p:cNvPr id="6" name="TextBox 6"/>
            <p:cNvSpPr txBox="1"/>
            <p:nvPr/>
          </p:nvSpPr>
          <p:spPr>
            <a:xfrm>
              <a:off x="0" y="-47625"/>
              <a:ext cx="910842" cy="2756958"/>
            </a:xfrm>
            <a:prstGeom prst="rect">
              <a:avLst/>
            </a:prstGeom>
          </p:spPr>
          <p:txBody>
            <a:bodyPr lIns="50800" tIns="50800" rIns="50800" bIns="50800" rtlCol="0" anchor="ctr"/>
            <a:lstStyle/>
            <a:p>
              <a:pPr algn="ctr">
                <a:lnSpc>
                  <a:spcPts val="3499"/>
                </a:lnSpc>
              </a:pP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9652" y="-50800"/>
            <a:ext cx="20087303" cy="1028700"/>
            <a:chOff x="0" y="0"/>
            <a:chExt cx="5290483" cy="270933"/>
          </a:xfrm>
        </p:grpSpPr>
        <p:sp>
          <p:nvSpPr>
            <p:cNvPr id="3" name="Freeform 3"/>
            <p:cNvSpPr/>
            <p:nvPr/>
          </p:nvSpPr>
          <p:spPr>
            <a:xfrm>
              <a:off x="0" y="0"/>
              <a:ext cx="5290483" cy="270933"/>
            </a:xfrm>
            <a:custGeom>
              <a:avLst/>
              <a:gdLst/>
              <a:ahLst/>
              <a:cxnLst/>
              <a:rect l="l" t="t" r="r" b="b"/>
              <a:pathLst>
                <a:path w="5290483" h="270933">
                  <a:moveTo>
                    <a:pt x="0" y="0"/>
                  </a:moveTo>
                  <a:lnTo>
                    <a:pt x="5290483" y="0"/>
                  </a:lnTo>
                  <a:lnTo>
                    <a:pt x="5290483" y="270933"/>
                  </a:lnTo>
                  <a:lnTo>
                    <a:pt x="0" y="270933"/>
                  </a:lnTo>
                  <a:close/>
                </a:path>
              </a:pathLst>
            </a:custGeom>
            <a:solidFill>
              <a:srgbClr val="22466B"/>
            </a:solidFill>
          </p:spPr>
        </p:sp>
        <p:sp>
          <p:nvSpPr>
            <p:cNvPr id="4" name="TextBox 4"/>
            <p:cNvSpPr txBox="1"/>
            <p:nvPr/>
          </p:nvSpPr>
          <p:spPr>
            <a:xfrm>
              <a:off x="0" y="-38100"/>
              <a:ext cx="5290483" cy="309033"/>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flipV="1">
            <a:off x="3461390" y="7142238"/>
            <a:ext cx="0" cy="2580907"/>
          </a:xfrm>
          <a:prstGeom prst="line">
            <a:avLst/>
          </a:prstGeom>
          <a:ln w="9525" cap="flat">
            <a:solidFill>
              <a:srgbClr val="CD9461"/>
            </a:solidFill>
            <a:prstDash val="solid"/>
            <a:headEnd type="none" w="sm" len="sm"/>
            <a:tailEnd type="none" w="sm" len="sm"/>
          </a:ln>
        </p:spPr>
      </p:sp>
      <p:sp>
        <p:nvSpPr>
          <p:cNvPr id="6" name="AutoShape 6"/>
          <p:cNvSpPr/>
          <p:nvPr/>
        </p:nvSpPr>
        <p:spPr>
          <a:xfrm flipV="1">
            <a:off x="3451865" y="2883766"/>
            <a:ext cx="4762" cy="3451072"/>
          </a:xfrm>
          <a:prstGeom prst="line">
            <a:avLst/>
          </a:prstGeom>
          <a:ln w="9525" cap="flat">
            <a:solidFill>
              <a:srgbClr val="CD9461"/>
            </a:solidFill>
            <a:prstDash val="solid"/>
            <a:headEnd type="none" w="sm" len="sm"/>
            <a:tailEnd type="none" w="sm" len="sm"/>
          </a:ln>
        </p:spPr>
      </p:sp>
      <p:sp>
        <p:nvSpPr>
          <p:cNvPr id="7" name="TextBox 7"/>
          <p:cNvSpPr txBox="1"/>
          <p:nvPr/>
        </p:nvSpPr>
        <p:spPr>
          <a:xfrm>
            <a:off x="3885253" y="2826616"/>
            <a:ext cx="12404868" cy="4098290"/>
          </a:xfrm>
          <a:prstGeom prst="rect">
            <a:avLst/>
          </a:prstGeom>
        </p:spPr>
        <p:txBody>
          <a:bodyPr lIns="0" tIns="0" rIns="0" bIns="0" rtlCol="0" anchor="t">
            <a:spAutoFit/>
          </a:bodyPr>
          <a:lstStyle/>
          <a:p>
            <a:pPr marL="626107" lvl="1" indent="-313054" algn="l">
              <a:lnSpc>
                <a:spcPts val="4059"/>
              </a:lnSpc>
              <a:buFont typeface="Arial"/>
              <a:buChar char="•"/>
            </a:pPr>
            <a:r>
              <a:rPr lang="en-US" sz="2899" b="1">
                <a:solidFill>
                  <a:srgbClr val="22466B"/>
                </a:solidFill>
                <a:latin typeface="Open Sans Light Bold"/>
                <a:ea typeface="Open Sans Light Bold"/>
                <a:cs typeface="Open Sans Light Bold"/>
                <a:sym typeface="Open Sans Light Bold"/>
              </a:rPr>
              <a:t>"The reasons underlying behavior." </a:t>
            </a:r>
            <a:r>
              <a:rPr lang="en-US" sz="2899" i="1">
                <a:solidFill>
                  <a:srgbClr val="22466B"/>
                </a:solidFill>
                <a:latin typeface="Open Sans Light Italics"/>
                <a:ea typeface="Open Sans Light Italics"/>
                <a:cs typeface="Open Sans Light Italics"/>
                <a:sym typeface="Open Sans Light Italics"/>
              </a:rPr>
              <a:t>(Guay et al., 2010, as cited in Lai, 2011)</a:t>
            </a:r>
          </a:p>
          <a:p>
            <a:pPr marL="626107" lvl="1" indent="-313054" algn="l">
              <a:lnSpc>
                <a:spcPts val="4059"/>
              </a:lnSpc>
              <a:buFont typeface="Arial"/>
              <a:buChar char="•"/>
            </a:pPr>
            <a:r>
              <a:rPr lang="en-US" sz="2899" b="1" i="1">
                <a:solidFill>
                  <a:srgbClr val="22466B"/>
                </a:solidFill>
                <a:latin typeface="Open Sans Light Bold Italics"/>
                <a:ea typeface="Open Sans Light Bold Italics"/>
                <a:cs typeface="Open Sans Light Bold Italics"/>
                <a:sym typeface="Open Sans Light Bold Italics"/>
              </a:rPr>
              <a:t>Motivation “explains why people decide to do something, how hard they are going to pursue it and how long they are willing to sustain the activity </a:t>
            </a:r>
            <a:r>
              <a:rPr lang="en-US" sz="2899" i="1">
                <a:solidFill>
                  <a:srgbClr val="22466B"/>
                </a:solidFill>
                <a:latin typeface="Open Sans Light Italics"/>
                <a:ea typeface="Open Sans Light Italics"/>
                <a:cs typeface="Open Sans Light Italics"/>
                <a:sym typeface="Open Sans Light Italics"/>
              </a:rPr>
              <a:t>(Dornyei, 2001)</a:t>
            </a:r>
          </a:p>
          <a:p>
            <a:pPr marL="626107" lvl="1" indent="-313054" algn="l">
              <a:lnSpc>
                <a:spcPts val="4059"/>
              </a:lnSpc>
              <a:buFont typeface="Arial"/>
              <a:buChar char="•"/>
            </a:pPr>
            <a:r>
              <a:rPr lang="en-US" sz="2899" b="1" i="1">
                <a:solidFill>
                  <a:srgbClr val="CD9461"/>
                </a:solidFill>
                <a:latin typeface="Open Sans Light Bold Italics"/>
                <a:ea typeface="Open Sans Light Bold Italics"/>
                <a:cs typeface="Open Sans Light Bold Italics"/>
                <a:sym typeface="Open Sans Light Bold Italics"/>
              </a:rPr>
              <a:t>the driving factors and forces that cause an individual to desire to perform and sustain a certain activity</a:t>
            </a:r>
          </a:p>
          <a:p>
            <a:pPr algn="l">
              <a:lnSpc>
                <a:spcPts val="4059"/>
              </a:lnSpc>
              <a:spcBef>
                <a:spcPct val="0"/>
              </a:spcBef>
            </a:pPr>
            <a:endParaRPr lang="en-US" sz="2899" b="1" i="1">
              <a:solidFill>
                <a:srgbClr val="CD9461"/>
              </a:solidFill>
              <a:latin typeface="Open Sans Light Bold Italics"/>
              <a:ea typeface="Open Sans Light Bold Italics"/>
              <a:cs typeface="Open Sans Light Bold Italics"/>
              <a:sym typeface="Open Sans Light Bold Italics"/>
            </a:endParaRPr>
          </a:p>
        </p:txBody>
      </p:sp>
      <p:sp>
        <p:nvSpPr>
          <p:cNvPr id="8" name="Freeform 8"/>
          <p:cNvSpPr/>
          <p:nvPr/>
        </p:nvSpPr>
        <p:spPr>
          <a:xfrm>
            <a:off x="1621224" y="7465574"/>
            <a:ext cx="1274800" cy="646671"/>
          </a:xfrm>
          <a:custGeom>
            <a:avLst/>
            <a:gdLst/>
            <a:ahLst/>
            <a:cxnLst/>
            <a:rect l="l" t="t" r="r" b="b"/>
            <a:pathLst>
              <a:path w="1274800" h="646671">
                <a:moveTo>
                  <a:pt x="0" y="0"/>
                </a:moveTo>
                <a:lnTo>
                  <a:pt x="1274800" y="0"/>
                </a:lnTo>
                <a:lnTo>
                  <a:pt x="1274800" y="646671"/>
                </a:lnTo>
                <a:lnTo>
                  <a:pt x="0" y="6466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9"/>
          <p:cNvSpPr txBox="1"/>
          <p:nvPr/>
        </p:nvSpPr>
        <p:spPr>
          <a:xfrm>
            <a:off x="823265" y="1578404"/>
            <a:ext cx="15261420" cy="695325"/>
          </a:xfrm>
          <a:prstGeom prst="rect">
            <a:avLst/>
          </a:prstGeom>
        </p:spPr>
        <p:txBody>
          <a:bodyPr lIns="0" tIns="0" rIns="0" bIns="0" rtlCol="0" anchor="t">
            <a:spAutoFit/>
          </a:bodyPr>
          <a:lstStyle/>
          <a:p>
            <a:pPr algn="ctr">
              <a:lnSpc>
                <a:spcPts val="5400"/>
              </a:lnSpc>
            </a:pPr>
            <a:r>
              <a:rPr lang="en-US" sz="4500">
                <a:solidFill>
                  <a:srgbClr val="22466B"/>
                </a:solidFill>
                <a:latin typeface="Source Han Serif JP Bold"/>
                <a:ea typeface="Source Han Serif JP Bold"/>
                <a:cs typeface="Source Han Serif JP Bold"/>
                <a:sym typeface="Source Han Serif JP Bold"/>
              </a:rPr>
              <a:t>Motivation &amp; Motivation in learning</a:t>
            </a:r>
          </a:p>
        </p:txBody>
      </p:sp>
      <p:sp>
        <p:nvSpPr>
          <p:cNvPr id="10" name="TextBox 10"/>
          <p:cNvSpPr txBox="1"/>
          <p:nvPr/>
        </p:nvSpPr>
        <p:spPr>
          <a:xfrm>
            <a:off x="4431880" y="7790072"/>
            <a:ext cx="12404868" cy="1526540"/>
          </a:xfrm>
          <a:prstGeom prst="rect">
            <a:avLst/>
          </a:prstGeom>
        </p:spPr>
        <p:txBody>
          <a:bodyPr lIns="0" tIns="0" rIns="0" bIns="0" rtlCol="0" anchor="t">
            <a:spAutoFit/>
          </a:bodyPr>
          <a:lstStyle/>
          <a:p>
            <a:pPr algn="l">
              <a:lnSpc>
                <a:spcPts val="4059"/>
              </a:lnSpc>
            </a:pPr>
            <a:r>
              <a:rPr lang="en-US" sz="2899" b="1" i="1">
                <a:solidFill>
                  <a:srgbClr val="CD9461"/>
                </a:solidFill>
                <a:latin typeface="Open Sans Light Bold Italics"/>
                <a:ea typeface="Open Sans Light Bold Italics"/>
                <a:cs typeface="Open Sans Light Bold Italics"/>
                <a:sym typeface="Open Sans Light Bold Italics"/>
              </a:rPr>
              <a:t>the drive, desire, and enthusiasm that encourage individuals to engage in and persist with learning activities toward their learning goals</a:t>
            </a:r>
          </a:p>
          <a:p>
            <a:pPr algn="l">
              <a:lnSpc>
                <a:spcPts val="4059"/>
              </a:lnSpc>
              <a:spcBef>
                <a:spcPct val="0"/>
              </a:spcBef>
            </a:pPr>
            <a:endParaRPr lang="en-US" sz="2899" b="1" i="1">
              <a:solidFill>
                <a:srgbClr val="CD9461"/>
              </a:solidFill>
              <a:latin typeface="Open Sans Light Bold Italics"/>
              <a:ea typeface="Open Sans Light Bold Italics"/>
              <a:cs typeface="Open Sans Light Bold Italics"/>
              <a:sym typeface="Open Sans Light Bold Italics"/>
            </a:endParaRPr>
          </a:p>
        </p:txBody>
      </p:sp>
      <p:sp>
        <p:nvSpPr>
          <p:cNvPr id="11" name="TextBox 11"/>
          <p:cNvSpPr txBox="1"/>
          <p:nvPr/>
        </p:nvSpPr>
        <p:spPr>
          <a:xfrm>
            <a:off x="1263755" y="4791454"/>
            <a:ext cx="1989738" cy="464821"/>
          </a:xfrm>
          <a:prstGeom prst="rect">
            <a:avLst/>
          </a:prstGeom>
        </p:spPr>
        <p:txBody>
          <a:bodyPr lIns="0" tIns="0" rIns="0" bIns="0" rtlCol="0" anchor="t">
            <a:spAutoFit/>
          </a:bodyPr>
          <a:lstStyle/>
          <a:p>
            <a:pPr algn="l">
              <a:lnSpc>
                <a:spcPts val="3779"/>
              </a:lnSpc>
              <a:spcBef>
                <a:spcPct val="0"/>
              </a:spcBef>
            </a:pPr>
            <a:r>
              <a:rPr lang="en-US" sz="2699" b="1">
                <a:solidFill>
                  <a:srgbClr val="22466B"/>
                </a:solidFill>
                <a:latin typeface="Open Sans Light Bold"/>
                <a:ea typeface="Open Sans Light Bold"/>
                <a:cs typeface="Open Sans Light Bold"/>
                <a:sym typeface="Open Sans Light Bold"/>
              </a:rPr>
              <a:t>Motivation</a:t>
            </a:r>
          </a:p>
        </p:txBody>
      </p:sp>
      <p:sp>
        <p:nvSpPr>
          <p:cNvPr id="12" name="TextBox 12"/>
          <p:cNvSpPr txBox="1"/>
          <p:nvPr/>
        </p:nvSpPr>
        <p:spPr>
          <a:xfrm>
            <a:off x="1263755" y="8375542"/>
            <a:ext cx="2188110" cy="941071"/>
          </a:xfrm>
          <a:prstGeom prst="rect">
            <a:avLst/>
          </a:prstGeom>
        </p:spPr>
        <p:txBody>
          <a:bodyPr lIns="0" tIns="0" rIns="0" bIns="0" rtlCol="0" anchor="t">
            <a:spAutoFit/>
          </a:bodyPr>
          <a:lstStyle/>
          <a:p>
            <a:pPr algn="l">
              <a:lnSpc>
                <a:spcPts val="3779"/>
              </a:lnSpc>
              <a:spcBef>
                <a:spcPct val="0"/>
              </a:spcBef>
            </a:pPr>
            <a:r>
              <a:rPr lang="en-US" sz="2699" b="1">
                <a:solidFill>
                  <a:srgbClr val="22466B"/>
                </a:solidFill>
                <a:latin typeface="Open Sans Light Bold"/>
                <a:ea typeface="Open Sans Light Bold"/>
                <a:cs typeface="Open Sans Light Bold"/>
                <a:sym typeface="Open Sans Light Bold"/>
              </a:rPr>
              <a:t>Motivation in learning</a:t>
            </a:r>
          </a:p>
        </p:txBody>
      </p:sp>
      <p:sp>
        <p:nvSpPr>
          <p:cNvPr id="13" name="Freeform 13"/>
          <p:cNvSpPr/>
          <p:nvPr/>
        </p:nvSpPr>
        <p:spPr>
          <a:xfrm>
            <a:off x="1621224" y="3715967"/>
            <a:ext cx="1274800" cy="646671"/>
          </a:xfrm>
          <a:custGeom>
            <a:avLst/>
            <a:gdLst/>
            <a:ahLst/>
            <a:cxnLst/>
            <a:rect l="l" t="t" r="r" b="b"/>
            <a:pathLst>
              <a:path w="1274800" h="646671">
                <a:moveTo>
                  <a:pt x="0" y="0"/>
                </a:moveTo>
                <a:lnTo>
                  <a:pt x="1274800" y="0"/>
                </a:lnTo>
                <a:lnTo>
                  <a:pt x="1274800" y="646671"/>
                </a:lnTo>
                <a:lnTo>
                  <a:pt x="0" y="646671"/>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lgDash"/>
            <a:miter/>
          </a:ln>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6852" y="-50800"/>
            <a:ext cx="21001703" cy="1028700"/>
            <a:chOff x="0" y="0"/>
            <a:chExt cx="5531313" cy="270933"/>
          </a:xfrm>
        </p:grpSpPr>
        <p:sp>
          <p:nvSpPr>
            <p:cNvPr id="3" name="Freeform 3"/>
            <p:cNvSpPr/>
            <p:nvPr/>
          </p:nvSpPr>
          <p:spPr>
            <a:xfrm>
              <a:off x="0" y="0"/>
              <a:ext cx="5531313" cy="270933"/>
            </a:xfrm>
            <a:custGeom>
              <a:avLst/>
              <a:gdLst/>
              <a:ahLst/>
              <a:cxnLst/>
              <a:rect l="l" t="t" r="r" b="b"/>
              <a:pathLst>
                <a:path w="5531313" h="270933">
                  <a:moveTo>
                    <a:pt x="0" y="0"/>
                  </a:moveTo>
                  <a:lnTo>
                    <a:pt x="5531313" y="0"/>
                  </a:lnTo>
                  <a:lnTo>
                    <a:pt x="5531313" y="270933"/>
                  </a:lnTo>
                  <a:lnTo>
                    <a:pt x="0" y="270933"/>
                  </a:lnTo>
                  <a:close/>
                </a:path>
              </a:pathLst>
            </a:custGeom>
            <a:solidFill>
              <a:srgbClr val="22466B"/>
            </a:solidFill>
          </p:spPr>
        </p:sp>
        <p:sp>
          <p:nvSpPr>
            <p:cNvPr id="4" name="TextBox 4"/>
            <p:cNvSpPr txBox="1"/>
            <p:nvPr/>
          </p:nvSpPr>
          <p:spPr>
            <a:xfrm>
              <a:off x="0" y="-38100"/>
              <a:ext cx="5531313" cy="3090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2108774" y="1765570"/>
            <a:ext cx="3086100" cy="2234753"/>
            <a:chOff x="0" y="0"/>
            <a:chExt cx="812800" cy="588577"/>
          </a:xfrm>
        </p:grpSpPr>
        <p:sp>
          <p:nvSpPr>
            <p:cNvPr id="6" name="Freeform 6"/>
            <p:cNvSpPr/>
            <p:nvPr/>
          </p:nvSpPr>
          <p:spPr>
            <a:xfrm>
              <a:off x="0" y="0"/>
              <a:ext cx="812800" cy="588577"/>
            </a:xfrm>
            <a:custGeom>
              <a:avLst/>
              <a:gdLst/>
              <a:ahLst/>
              <a:cxnLst/>
              <a:rect l="l" t="t" r="r" b="b"/>
              <a:pathLst>
                <a:path w="812800" h="588577">
                  <a:moveTo>
                    <a:pt x="127941" y="0"/>
                  </a:moveTo>
                  <a:lnTo>
                    <a:pt x="684859" y="0"/>
                  </a:lnTo>
                  <a:cubicBezTo>
                    <a:pt x="718791" y="0"/>
                    <a:pt x="751333" y="13479"/>
                    <a:pt x="775327" y="37473"/>
                  </a:cubicBezTo>
                  <a:cubicBezTo>
                    <a:pt x="799321" y="61467"/>
                    <a:pt x="812800" y="94009"/>
                    <a:pt x="812800" y="127941"/>
                  </a:cubicBezTo>
                  <a:lnTo>
                    <a:pt x="812800" y="460636"/>
                  </a:lnTo>
                  <a:cubicBezTo>
                    <a:pt x="812800" y="531296"/>
                    <a:pt x="755519" y="588577"/>
                    <a:pt x="684859" y="588577"/>
                  </a:cubicBezTo>
                  <a:lnTo>
                    <a:pt x="127941" y="588577"/>
                  </a:lnTo>
                  <a:cubicBezTo>
                    <a:pt x="94009" y="588577"/>
                    <a:pt x="61467" y="575098"/>
                    <a:pt x="37473" y="551104"/>
                  </a:cubicBezTo>
                  <a:cubicBezTo>
                    <a:pt x="13479" y="527110"/>
                    <a:pt x="0" y="494568"/>
                    <a:pt x="0" y="460636"/>
                  </a:cubicBezTo>
                  <a:lnTo>
                    <a:pt x="0" y="127941"/>
                  </a:lnTo>
                  <a:cubicBezTo>
                    <a:pt x="0" y="94009"/>
                    <a:pt x="13479" y="61467"/>
                    <a:pt x="37473" y="37473"/>
                  </a:cubicBezTo>
                  <a:cubicBezTo>
                    <a:pt x="61467" y="13479"/>
                    <a:pt x="94009" y="0"/>
                    <a:pt x="127941" y="0"/>
                  </a:cubicBezTo>
                  <a:close/>
                </a:path>
              </a:pathLst>
            </a:custGeom>
            <a:solidFill>
              <a:srgbClr val="22466B"/>
            </a:solidFill>
          </p:spPr>
        </p:sp>
        <p:sp>
          <p:nvSpPr>
            <p:cNvPr id="7" name="TextBox 7"/>
            <p:cNvSpPr txBox="1"/>
            <p:nvPr/>
          </p:nvSpPr>
          <p:spPr>
            <a:xfrm>
              <a:off x="0" y="-47625"/>
              <a:ext cx="812800" cy="636202"/>
            </a:xfrm>
            <a:prstGeom prst="rect">
              <a:avLst/>
            </a:prstGeom>
          </p:spPr>
          <p:txBody>
            <a:bodyPr lIns="50800" tIns="50800" rIns="50800" bIns="50800" rtlCol="0" anchor="ctr"/>
            <a:lstStyle/>
            <a:p>
              <a:pPr algn="ctr">
                <a:lnSpc>
                  <a:spcPts val="3219"/>
                </a:lnSpc>
              </a:pPr>
              <a:r>
                <a:rPr lang="en-US" sz="2299" b="1">
                  <a:solidFill>
                    <a:srgbClr val="FFFFFF"/>
                  </a:solidFill>
                  <a:latin typeface="Open Sans Light Bold"/>
                  <a:ea typeface="Open Sans Light Bold"/>
                  <a:cs typeface="Open Sans Light Bold"/>
                  <a:sym typeface="Open Sans Light Bold"/>
                </a:rPr>
                <a:t>Creating the basic motivational conditions</a:t>
              </a:r>
            </a:p>
          </p:txBody>
        </p:sp>
      </p:grpSp>
      <p:grpSp>
        <p:nvGrpSpPr>
          <p:cNvPr id="8" name="Group 8"/>
          <p:cNvGrpSpPr/>
          <p:nvPr/>
        </p:nvGrpSpPr>
        <p:grpSpPr>
          <a:xfrm>
            <a:off x="9022674" y="4461123"/>
            <a:ext cx="3086100" cy="2234753"/>
            <a:chOff x="0" y="0"/>
            <a:chExt cx="812800" cy="588577"/>
          </a:xfrm>
        </p:grpSpPr>
        <p:sp>
          <p:nvSpPr>
            <p:cNvPr id="9" name="Freeform 9"/>
            <p:cNvSpPr/>
            <p:nvPr/>
          </p:nvSpPr>
          <p:spPr>
            <a:xfrm>
              <a:off x="0" y="0"/>
              <a:ext cx="812800" cy="588577"/>
            </a:xfrm>
            <a:custGeom>
              <a:avLst/>
              <a:gdLst/>
              <a:ahLst/>
              <a:cxnLst/>
              <a:rect l="l" t="t" r="r" b="b"/>
              <a:pathLst>
                <a:path w="812800" h="588577">
                  <a:moveTo>
                    <a:pt x="127941" y="0"/>
                  </a:moveTo>
                  <a:lnTo>
                    <a:pt x="684859" y="0"/>
                  </a:lnTo>
                  <a:cubicBezTo>
                    <a:pt x="718791" y="0"/>
                    <a:pt x="751333" y="13479"/>
                    <a:pt x="775327" y="37473"/>
                  </a:cubicBezTo>
                  <a:cubicBezTo>
                    <a:pt x="799321" y="61467"/>
                    <a:pt x="812800" y="94009"/>
                    <a:pt x="812800" y="127941"/>
                  </a:cubicBezTo>
                  <a:lnTo>
                    <a:pt x="812800" y="460636"/>
                  </a:lnTo>
                  <a:cubicBezTo>
                    <a:pt x="812800" y="531296"/>
                    <a:pt x="755519" y="588577"/>
                    <a:pt x="684859" y="588577"/>
                  </a:cubicBezTo>
                  <a:lnTo>
                    <a:pt x="127941" y="588577"/>
                  </a:lnTo>
                  <a:cubicBezTo>
                    <a:pt x="94009" y="588577"/>
                    <a:pt x="61467" y="575098"/>
                    <a:pt x="37473" y="551104"/>
                  </a:cubicBezTo>
                  <a:cubicBezTo>
                    <a:pt x="13479" y="527110"/>
                    <a:pt x="0" y="494568"/>
                    <a:pt x="0" y="460636"/>
                  </a:cubicBezTo>
                  <a:lnTo>
                    <a:pt x="0" y="127941"/>
                  </a:lnTo>
                  <a:cubicBezTo>
                    <a:pt x="0" y="94009"/>
                    <a:pt x="13479" y="61467"/>
                    <a:pt x="37473" y="37473"/>
                  </a:cubicBezTo>
                  <a:cubicBezTo>
                    <a:pt x="61467" y="13479"/>
                    <a:pt x="94009" y="0"/>
                    <a:pt x="127941" y="0"/>
                  </a:cubicBezTo>
                  <a:close/>
                </a:path>
              </a:pathLst>
            </a:custGeom>
            <a:solidFill>
              <a:srgbClr val="22466B"/>
            </a:solidFill>
          </p:spPr>
        </p:sp>
        <p:sp>
          <p:nvSpPr>
            <p:cNvPr id="10" name="TextBox 10"/>
            <p:cNvSpPr txBox="1"/>
            <p:nvPr/>
          </p:nvSpPr>
          <p:spPr>
            <a:xfrm>
              <a:off x="0" y="-47625"/>
              <a:ext cx="812800" cy="636202"/>
            </a:xfrm>
            <a:prstGeom prst="rect">
              <a:avLst/>
            </a:prstGeom>
          </p:spPr>
          <p:txBody>
            <a:bodyPr lIns="50800" tIns="50800" rIns="50800" bIns="50800" rtlCol="0" anchor="ctr"/>
            <a:lstStyle/>
            <a:p>
              <a:pPr algn="ctr">
                <a:lnSpc>
                  <a:spcPts val="3219"/>
                </a:lnSpc>
              </a:pPr>
              <a:r>
                <a:rPr lang="en-US" sz="2299" b="1">
                  <a:solidFill>
                    <a:srgbClr val="FFFFFF"/>
                  </a:solidFill>
                  <a:latin typeface="Open Sans Light Bold"/>
                  <a:ea typeface="Open Sans Light Bold"/>
                  <a:cs typeface="Open Sans Light Bold"/>
                  <a:sym typeface="Open Sans Light Bold"/>
                </a:rPr>
                <a:t>Encouraging positive retrospective self-evaluation</a:t>
              </a:r>
            </a:p>
          </p:txBody>
        </p:sp>
      </p:grpSp>
      <p:grpSp>
        <p:nvGrpSpPr>
          <p:cNvPr id="11" name="Group 11"/>
          <p:cNvGrpSpPr/>
          <p:nvPr/>
        </p:nvGrpSpPr>
        <p:grpSpPr>
          <a:xfrm>
            <a:off x="15194874" y="4461123"/>
            <a:ext cx="3086100" cy="2234753"/>
            <a:chOff x="0" y="0"/>
            <a:chExt cx="812800" cy="588577"/>
          </a:xfrm>
        </p:grpSpPr>
        <p:sp>
          <p:nvSpPr>
            <p:cNvPr id="12" name="Freeform 12"/>
            <p:cNvSpPr/>
            <p:nvPr/>
          </p:nvSpPr>
          <p:spPr>
            <a:xfrm>
              <a:off x="0" y="0"/>
              <a:ext cx="812800" cy="588577"/>
            </a:xfrm>
            <a:custGeom>
              <a:avLst/>
              <a:gdLst/>
              <a:ahLst/>
              <a:cxnLst/>
              <a:rect l="l" t="t" r="r" b="b"/>
              <a:pathLst>
                <a:path w="812800" h="588577">
                  <a:moveTo>
                    <a:pt x="127941" y="0"/>
                  </a:moveTo>
                  <a:lnTo>
                    <a:pt x="684859" y="0"/>
                  </a:lnTo>
                  <a:cubicBezTo>
                    <a:pt x="718791" y="0"/>
                    <a:pt x="751333" y="13479"/>
                    <a:pt x="775327" y="37473"/>
                  </a:cubicBezTo>
                  <a:cubicBezTo>
                    <a:pt x="799321" y="61467"/>
                    <a:pt x="812800" y="94009"/>
                    <a:pt x="812800" y="127941"/>
                  </a:cubicBezTo>
                  <a:lnTo>
                    <a:pt x="812800" y="460636"/>
                  </a:lnTo>
                  <a:cubicBezTo>
                    <a:pt x="812800" y="531296"/>
                    <a:pt x="755519" y="588577"/>
                    <a:pt x="684859" y="588577"/>
                  </a:cubicBezTo>
                  <a:lnTo>
                    <a:pt x="127941" y="588577"/>
                  </a:lnTo>
                  <a:cubicBezTo>
                    <a:pt x="94009" y="588577"/>
                    <a:pt x="61467" y="575098"/>
                    <a:pt x="37473" y="551104"/>
                  </a:cubicBezTo>
                  <a:cubicBezTo>
                    <a:pt x="13479" y="527110"/>
                    <a:pt x="0" y="494568"/>
                    <a:pt x="0" y="460636"/>
                  </a:cubicBezTo>
                  <a:lnTo>
                    <a:pt x="0" y="127941"/>
                  </a:lnTo>
                  <a:cubicBezTo>
                    <a:pt x="0" y="94009"/>
                    <a:pt x="13479" y="61467"/>
                    <a:pt x="37473" y="37473"/>
                  </a:cubicBezTo>
                  <a:cubicBezTo>
                    <a:pt x="61467" y="13479"/>
                    <a:pt x="94009" y="0"/>
                    <a:pt x="127941" y="0"/>
                  </a:cubicBezTo>
                  <a:close/>
                </a:path>
              </a:pathLst>
            </a:custGeom>
            <a:solidFill>
              <a:srgbClr val="22466B"/>
            </a:solidFill>
          </p:spPr>
        </p:sp>
        <p:sp>
          <p:nvSpPr>
            <p:cNvPr id="13" name="TextBox 13"/>
            <p:cNvSpPr txBox="1"/>
            <p:nvPr/>
          </p:nvSpPr>
          <p:spPr>
            <a:xfrm>
              <a:off x="0" y="-47625"/>
              <a:ext cx="812800" cy="636202"/>
            </a:xfrm>
            <a:prstGeom prst="rect">
              <a:avLst/>
            </a:prstGeom>
          </p:spPr>
          <p:txBody>
            <a:bodyPr lIns="50800" tIns="50800" rIns="50800" bIns="50800" rtlCol="0" anchor="ctr"/>
            <a:lstStyle/>
            <a:p>
              <a:pPr algn="ctr">
                <a:lnSpc>
                  <a:spcPts val="3219"/>
                </a:lnSpc>
              </a:pPr>
              <a:r>
                <a:rPr lang="en-US" sz="2299" b="1">
                  <a:solidFill>
                    <a:srgbClr val="FFFFFF"/>
                  </a:solidFill>
                  <a:latin typeface="Open Sans Light Bold"/>
                  <a:ea typeface="Open Sans Light Bold"/>
                  <a:cs typeface="Open Sans Light Bold"/>
                  <a:sym typeface="Open Sans Light Bold"/>
                </a:rPr>
                <a:t>Generating initial moviation</a:t>
              </a:r>
            </a:p>
          </p:txBody>
        </p:sp>
      </p:grpSp>
      <p:grpSp>
        <p:nvGrpSpPr>
          <p:cNvPr id="14" name="Group 14"/>
          <p:cNvGrpSpPr/>
          <p:nvPr/>
        </p:nvGrpSpPr>
        <p:grpSpPr>
          <a:xfrm>
            <a:off x="12108774" y="7153076"/>
            <a:ext cx="3086100" cy="2234753"/>
            <a:chOff x="0" y="0"/>
            <a:chExt cx="812800" cy="588577"/>
          </a:xfrm>
        </p:grpSpPr>
        <p:sp>
          <p:nvSpPr>
            <p:cNvPr id="15" name="Freeform 15"/>
            <p:cNvSpPr/>
            <p:nvPr/>
          </p:nvSpPr>
          <p:spPr>
            <a:xfrm>
              <a:off x="0" y="0"/>
              <a:ext cx="812800" cy="588577"/>
            </a:xfrm>
            <a:custGeom>
              <a:avLst/>
              <a:gdLst/>
              <a:ahLst/>
              <a:cxnLst/>
              <a:rect l="l" t="t" r="r" b="b"/>
              <a:pathLst>
                <a:path w="812800" h="588577">
                  <a:moveTo>
                    <a:pt x="127941" y="0"/>
                  </a:moveTo>
                  <a:lnTo>
                    <a:pt x="684859" y="0"/>
                  </a:lnTo>
                  <a:cubicBezTo>
                    <a:pt x="718791" y="0"/>
                    <a:pt x="751333" y="13479"/>
                    <a:pt x="775327" y="37473"/>
                  </a:cubicBezTo>
                  <a:cubicBezTo>
                    <a:pt x="799321" y="61467"/>
                    <a:pt x="812800" y="94009"/>
                    <a:pt x="812800" y="127941"/>
                  </a:cubicBezTo>
                  <a:lnTo>
                    <a:pt x="812800" y="460636"/>
                  </a:lnTo>
                  <a:cubicBezTo>
                    <a:pt x="812800" y="531296"/>
                    <a:pt x="755519" y="588577"/>
                    <a:pt x="684859" y="588577"/>
                  </a:cubicBezTo>
                  <a:lnTo>
                    <a:pt x="127941" y="588577"/>
                  </a:lnTo>
                  <a:cubicBezTo>
                    <a:pt x="94009" y="588577"/>
                    <a:pt x="61467" y="575098"/>
                    <a:pt x="37473" y="551104"/>
                  </a:cubicBezTo>
                  <a:cubicBezTo>
                    <a:pt x="13479" y="527110"/>
                    <a:pt x="0" y="494568"/>
                    <a:pt x="0" y="460636"/>
                  </a:cubicBezTo>
                  <a:lnTo>
                    <a:pt x="0" y="127941"/>
                  </a:lnTo>
                  <a:cubicBezTo>
                    <a:pt x="0" y="94009"/>
                    <a:pt x="13479" y="61467"/>
                    <a:pt x="37473" y="37473"/>
                  </a:cubicBezTo>
                  <a:cubicBezTo>
                    <a:pt x="61467" y="13479"/>
                    <a:pt x="94009" y="0"/>
                    <a:pt x="127941" y="0"/>
                  </a:cubicBezTo>
                  <a:close/>
                </a:path>
              </a:pathLst>
            </a:custGeom>
            <a:solidFill>
              <a:srgbClr val="22466B"/>
            </a:solidFill>
          </p:spPr>
        </p:sp>
        <p:sp>
          <p:nvSpPr>
            <p:cNvPr id="16" name="TextBox 16"/>
            <p:cNvSpPr txBox="1"/>
            <p:nvPr/>
          </p:nvSpPr>
          <p:spPr>
            <a:xfrm>
              <a:off x="0" y="-47625"/>
              <a:ext cx="812800" cy="636202"/>
            </a:xfrm>
            <a:prstGeom prst="rect">
              <a:avLst/>
            </a:prstGeom>
          </p:spPr>
          <p:txBody>
            <a:bodyPr lIns="50800" tIns="50800" rIns="50800" bIns="50800" rtlCol="0" anchor="ctr"/>
            <a:lstStyle/>
            <a:p>
              <a:pPr algn="ctr">
                <a:lnSpc>
                  <a:spcPts val="3219"/>
                </a:lnSpc>
              </a:pPr>
              <a:r>
                <a:rPr lang="en-US" sz="2299" b="1">
                  <a:solidFill>
                    <a:srgbClr val="FFFFFF"/>
                  </a:solidFill>
                  <a:latin typeface="Open Sans Light Bold"/>
                  <a:ea typeface="Open Sans Light Bold"/>
                  <a:cs typeface="Open Sans Light Bold"/>
                  <a:sym typeface="Open Sans Light Bold"/>
                </a:rPr>
                <a:t>Maintaining &amp; protecting motivation</a:t>
              </a:r>
            </a:p>
          </p:txBody>
        </p:sp>
      </p:grpSp>
      <p:sp>
        <p:nvSpPr>
          <p:cNvPr id="17" name="Freeform 17"/>
          <p:cNvSpPr/>
          <p:nvPr/>
        </p:nvSpPr>
        <p:spPr>
          <a:xfrm rot="1369987" flipH="1">
            <a:off x="15387218" y="2793675"/>
            <a:ext cx="1842422" cy="1363392"/>
          </a:xfrm>
          <a:custGeom>
            <a:avLst/>
            <a:gdLst/>
            <a:ahLst/>
            <a:cxnLst/>
            <a:rect l="l" t="t" r="r" b="b"/>
            <a:pathLst>
              <a:path w="1842422" h="1363392">
                <a:moveTo>
                  <a:pt x="1842422" y="0"/>
                </a:moveTo>
                <a:lnTo>
                  <a:pt x="0" y="0"/>
                </a:lnTo>
                <a:lnTo>
                  <a:pt x="0" y="1363392"/>
                </a:lnTo>
                <a:lnTo>
                  <a:pt x="1842422" y="1363392"/>
                </a:lnTo>
                <a:lnTo>
                  <a:pt x="184242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TextBox 18"/>
          <p:cNvSpPr txBox="1"/>
          <p:nvPr/>
        </p:nvSpPr>
        <p:spPr>
          <a:xfrm>
            <a:off x="-3301756" y="1241085"/>
            <a:ext cx="15261420" cy="695325"/>
          </a:xfrm>
          <a:prstGeom prst="rect">
            <a:avLst/>
          </a:prstGeom>
        </p:spPr>
        <p:txBody>
          <a:bodyPr lIns="0" tIns="0" rIns="0" bIns="0" rtlCol="0" anchor="t">
            <a:spAutoFit/>
          </a:bodyPr>
          <a:lstStyle/>
          <a:p>
            <a:pPr algn="ctr">
              <a:lnSpc>
                <a:spcPts val="5400"/>
              </a:lnSpc>
            </a:pPr>
            <a:r>
              <a:rPr lang="en-US" sz="4500">
                <a:solidFill>
                  <a:srgbClr val="22466B"/>
                </a:solidFill>
                <a:latin typeface="Source Han Serif JP Bold"/>
                <a:ea typeface="Source Han Serif JP Bold"/>
                <a:cs typeface="Source Han Serif JP Bold"/>
                <a:sym typeface="Source Han Serif JP Bold"/>
              </a:rPr>
              <a:t> Motivational Strategies</a:t>
            </a:r>
          </a:p>
        </p:txBody>
      </p:sp>
      <p:sp>
        <p:nvSpPr>
          <p:cNvPr id="19" name="TextBox 19"/>
          <p:cNvSpPr txBox="1"/>
          <p:nvPr/>
        </p:nvSpPr>
        <p:spPr>
          <a:xfrm>
            <a:off x="716877" y="2825796"/>
            <a:ext cx="7820022" cy="7037052"/>
          </a:xfrm>
          <a:prstGeom prst="rect">
            <a:avLst/>
          </a:prstGeom>
        </p:spPr>
        <p:txBody>
          <a:bodyPr lIns="0" tIns="0" rIns="0" bIns="0" rtlCol="0" anchor="t">
            <a:spAutoFit/>
          </a:bodyPr>
          <a:lstStyle/>
          <a:p>
            <a:pPr marL="664041" lvl="1" indent="-332021" algn="l">
              <a:lnSpc>
                <a:spcPts val="4305"/>
              </a:lnSpc>
              <a:buFont typeface="Arial"/>
              <a:buChar char="•"/>
            </a:pPr>
            <a:r>
              <a:rPr lang="en-US" sz="3075" b="1" dirty="0">
                <a:solidFill>
                  <a:srgbClr val="22466B"/>
                </a:solidFill>
                <a:latin typeface="Open Sans Light Bold"/>
                <a:ea typeface="Open Sans Light Bold"/>
                <a:cs typeface="Open Sans Light Bold"/>
                <a:sym typeface="Open Sans Light Bold"/>
              </a:rPr>
              <a:t>“methods and techniques to generate and maintain the learners’ motivation” </a:t>
            </a:r>
            <a:r>
              <a:rPr lang="en-US" sz="3075" i="1" dirty="0">
                <a:solidFill>
                  <a:srgbClr val="22466B"/>
                </a:solidFill>
                <a:latin typeface="Open Sans Light Italics"/>
                <a:ea typeface="Open Sans Light Italics"/>
                <a:cs typeface="Open Sans Light Italics"/>
                <a:sym typeface="Open Sans Light Italics"/>
              </a:rPr>
              <a:t>(</a:t>
            </a:r>
            <a:r>
              <a:rPr lang="en-US" sz="3075" i="1" dirty="0" err="1">
                <a:solidFill>
                  <a:srgbClr val="22466B"/>
                </a:solidFill>
                <a:latin typeface="Open Sans Light Italics"/>
                <a:ea typeface="Open Sans Light Italics"/>
                <a:cs typeface="Open Sans Light Italics"/>
                <a:sym typeface="Open Sans Light Italics"/>
              </a:rPr>
              <a:t>Dornyei</a:t>
            </a:r>
            <a:r>
              <a:rPr lang="en-US" sz="3075" i="1" dirty="0">
                <a:solidFill>
                  <a:srgbClr val="22466B"/>
                </a:solidFill>
                <a:latin typeface="Open Sans Light Italics"/>
                <a:ea typeface="Open Sans Light Italics"/>
                <a:cs typeface="Open Sans Light Italics"/>
                <a:sym typeface="Open Sans Light Italics"/>
              </a:rPr>
              <a:t>, 2001)</a:t>
            </a:r>
          </a:p>
          <a:p>
            <a:pPr marL="664041" lvl="1" indent="-332021" algn="l">
              <a:lnSpc>
                <a:spcPts val="4305"/>
              </a:lnSpc>
              <a:buFont typeface="Arial"/>
              <a:buChar char="•"/>
            </a:pPr>
            <a:r>
              <a:rPr lang="en-US" sz="3075" b="1" dirty="0">
                <a:solidFill>
                  <a:srgbClr val="22466B"/>
                </a:solidFill>
                <a:latin typeface="Open Sans Light Bold"/>
                <a:ea typeface="Open Sans Light Bold"/>
                <a:cs typeface="Open Sans Light Bold"/>
                <a:sym typeface="Open Sans Light Bold"/>
              </a:rPr>
              <a:t>“instructional interventions applied by the teacher to elicit and stimulate student motivation” </a:t>
            </a:r>
            <a:r>
              <a:rPr lang="en-US" sz="3075" i="1" dirty="0">
                <a:solidFill>
                  <a:srgbClr val="22466B"/>
                </a:solidFill>
                <a:latin typeface="Open Sans Light Italics"/>
                <a:ea typeface="Open Sans Light Italics"/>
                <a:cs typeface="Open Sans Light Italics"/>
                <a:sym typeface="Open Sans Light Italics"/>
              </a:rPr>
              <a:t>(</a:t>
            </a:r>
            <a:r>
              <a:rPr lang="en-US" sz="3075" i="1" dirty="0" err="1">
                <a:solidFill>
                  <a:srgbClr val="22466B"/>
                </a:solidFill>
                <a:latin typeface="Open Sans Light Italics"/>
                <a:ea typeface="Open Sans Light Italics"/>
                <a:cs typeface="Open Sans Light Italics"/>
                <a:sym typeface="Open Sans Light Italics"/>
              </a:rPr>
              <a:t>Dornyei</a:t>
            </a:r>
            <a:r>
              <a:rPr lang="en-US" sz="3075" i="1" dirty="0">
                <a:solidFill>
                  <a:srgbClr val="22466B"/>
                </a:solidFill>
                <a:latin typeface="Open Sans Light Italics"/>
                <a:ea typeface="Open Sans Light Italics"/>
                <a:cs typeface="Open Sans Light Italics"/>
                <a:sym typeface="Open Sans Light Italics"/>
              </a:rPr>
              <a:t> &amp; </a:t>
            </a:r>
            <a:r>
              <a:rPr lang="en-US" sz="3075" i="1" dirty="0" err="1">
                <a:solidFill>
                  <a:srgbClr val="22466B"/>
                </a:solidFill>
                <a:latin typeface="Open Sans Light Italics"/>
                <a:ea typeface="Open Sans Light Italics"/>
                <a:cs typeface="Open Sans Light Italics"/>
                <a:sym typeface="Open Sans Light Italics"/>
              </a:rPr>
              <a:t>Guilloteaux</a:t>
            </a:r>
            <a:r>
              <a:rPr lang="en-US" sz="3075" i="1" dirty="0">
                <a:solidFill>
                  <a:srgbClr val="22466B"/>
                </a:solidFill>
                <a:latin typeface="Open Sans Light Italics"/>
                <a:ea typeface="Open Sans Light Italics"/>
                <a:cs typeface="Open Sans Light Italics"/>
                <a:sym typeface="Open Sans Light Italics"/>
              </a:rPr>
              <a:t>, 2008)</a:t>
            </a:r>
          </a:p>
          <a:p>
            <a:pPr marL="664041" lvl="1" indent="-332021" algn="l">
              <a:lnSpc>
                <a:spcPts val="4305"/>
              </a:lnSpc>
              <a:buFont typeface="Arial"/>
              <a:buChar char="•"/>
            </a:pPr>
            <a:r>
              <a:rPr lang="en-US" sz="3075" b="1" dirty="0">
                <a:solidFill>
                  <a:srgbClr val="22466B"/>
                </a:solidFill>
                <a:latin typeface="Open Sans Light Bold"/>
                <a:ea typeface="Open Sans Light Bold"/>
                <a:cs typeface="Open Sans Light Bold"/>
                <a:sym typeface="Open Sans Light Bold"/>
              </a:rPr>
              <a:t>“self-regulating strategies that are used purposefully by individual students to manage the level of their own motivation” </a:t>
            </a:r>
            <a:r>
              <a:rPr lang="en-US" sz="3075" i="1" dirty="0">
                <a:solidFill>
                  <a:srgbClr val="22466B"/>
                </a:solidFill>
                <a:latin typeface="Open Sans Light Italics"/>
                <a:ea typeface="Open Sans Light Italics"/>
                <a:cs typeface="Open Sans Light Italics"/>
                <a:sym typeface="Open Sans Light Italics"/>
              </a:rPr>
              <a:t>(</a:t>
            </a:r>
            <a:r>
              <a:rPr lang="en-US" sz="3075" i="1" dirty="0" err="1">
                <a:solidFill>
                  <a:srgbClr val="22466B"/>
                </a:solidFill>
                <a:latin typeface="Open Sans Light Italics"/>
                <a:ea typeface="Open Sans Light Italics"/>
                <a:cs typeface="Open Sans Light Italics"/>
                <a:sym typeface="Open Sans Light Italics"/>
              </a:rPr>
              <a:t>Dornyei</a:t>
            </a:r>
            <a:r>
              <a:rPr lang="en-US" sz="3075" i="1" dirty="0">
                <a:solidFill>
                  <a:srgbClr val="22466B"/>
                </a:solidFill>
                <a:latin typeface="Open Sans Light Italics"/>
                <a:ea typeface="Open Sans Light Italics"/>
                <a:cs typeface="Open Sans Light Italics"/>
                <a:sym typeface="Open Sans Light Italics"/>
              </a:rPr>
              <a:t> &amp; </a:t>
            </a:r>
            <a:r>
              <a:rPr lang="en-US" sz="3075" i="1" dirty="0" err="1">
                <a:solidFill>
                  <a:srgbClr val="22466B"/>
                </a:solidFill>
                <a:latin typeface="Open Sans Light Italics"/>
                <a:ea typeface="Open Sans Light Italics"/>
                <a:cs typeface="Open Sans Light Italics"/>
                <a:sym typeface="Open Sans Light Italics"/>
              </a:rPr>
              <a:t>Guilloteaux</a:t>
            </a:r>
            <a:r>
              <a:rPr lang="en-US" sz="3075" i="1" dirty="0">
                <a:solidFill>
                  <a:srgbClr val="22466B"/>
                </a:solidFill>
                <a:latin typeface="Open Sans Light Italics"/>
                <a:ea typeface="Open Sans Light Italics"/>
                <a:cs typeface="Open Sans Light Italics"/>
                <a:sym typeface="Open Sans Light Italics"/>
              </a:rPr>
              <a:t>, 2008)</a:t>
            </a:r>
          </a:p>
          <a:p>
            <a:pPr algn="l">
              <a:lnSpc>
                <a:spcPts val="4305"/>
              </a:lnSpc>
            </a:pPr>
            <a:endParaRPr lang="en-US" sz="3075" i="1" dirty="0">
              <a:solidFill>
                <a:srgbClr val="22466B"/>
              </a:solidFill>
              <a:latin typeface="Open Sans Light Italics"/>
              <a:ea typeface="Open Sans Light Italics"/>
              <a:cs typeface="Open Sans Light Italics"/>
              <a:sym typeface="Open Sans Light Italics"/>
            </a:endParaRPr>
          </a:p>
        </p:txBody>
      </p:sp>
      <p:sp>
        <p:nvSpPr>
          <p:cNvPr id="20" name="TextBox 20"/>
          <p:cNvSpPr txBox="1"/>
          <p:nvPr/>
        </p:nvSpPr>
        <p:spPr>
          <a:xfrm>
            <a:off x="8927902" y="9559279"/>
            <a:ext cx="9236036" cy="389255"/>
          </a:xfrm>
          <a:prstGeom prst="rect">
            <a:avLst/>
          </a:prstGeom>
        </p:spPr>
        <p:txBody>
          <a:bodyPr lIns="0" tIns="0" rIns="0" bIns="0" rtlCol="0" anchor="t">
            <a:spAutoFit/>
          </a:bodyPr>
          <a:lstStyle/>
          <a:p>
            <a:pPr algn="ctr">
              <a:lnSpc>
                <a:spcPts val="3219"/>
              </a:lnSpc>
              <a:spcBef>
                <a:spcPct val="0"/>
              </a:spcBef>
            </a:pPr>
            <a:r>
              <a:rPr lang="en-US" sz="2299" b="1" i="1">
                <a:solidFill>
                  <a:srgbClr val="000000"/>
                </a:solidFill>
                <a:latin typeface="Open Sans Light Bold Italics"/>
                <a:ea typeface="Open Sans Light Bold Italics"/>
                <a:cs typeface="Open Sans Light Bold Italics"/>
                <a:sym typeface="Open Sans Light Bold Italics"/>
              </a:rPr>
              <a:t>The Components of Motivational Teaching Practice - Dornyei (2001)</a:t>
            </a:r>
          </a:p>
        </p:txBody>
      </p:sp>
      <p:sp>
        <p:nvSpPr>
          <p:cNvPr id="21" name="Freeform 21"/>
          <p:cNvSpPr/>
          <p:nvPr/>
        </p:nvSpPr>
        <p:spPr>
          <a:xfrm rot="5827500" flipH="1">
            <a:off x="15547395" y="7231906"/>
            <a:ext cx="1842422" cy="1363392"/>
          </a:xfrm>
          <a:custGeom>
            <a:avLst/>
            <a:gdLst/>
            <a:ahLst/>
            <a:cxnLst/>
            <a:rect l="l" t="t" r="r" b="b"/>
            <a:pathLst>
              <a:path w="1842422" h="1363392">
                <a:moveTo>
                  <a:pt x="1842422" y="0"/>
                </a:moveTo>
                <a:lnTo>
                  <a:pt x="0" y="0"/>
                </a:lnTo>
                <a:lnTo>
                  <a:pt x="0" y="1363392"/>
                </a:lnTo>
                <a:lnTo>
                  <a:pt x="1842422" y="1363392"/>
                </a:lnTo>
                <a:lnTo>
                  <a:pt x="184242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2" name="Freeform 22"/>
          <p:cNvSpPr/>
          <p:nvPr/>
        </p:nvSpPr>
        <p:spPr>
          <a:xfrm rot="-9964620" flipH="1">
            <a:off x="9821959" y="7231906"/>
            <a:ext cx="1842422" cy="1363392"/>
          </a:xfrm>
          <a:custGeom>
            <a:avLst/>
            <a:gdLst/>
            <a:ahLst/>
            <a:cxnLst/>
            <a:rect l="l" t="t" r="r" b="b"/>
            <a:pathLst>
              <a:path w="1842422" h="1363392">
                <a:moveTo>
                  <a:pt x="1842422" y="0"/>
                </a:moveTo>
                <a:lnTo>
                  <a:pt x="0" y="0"/>
                </a:lnTo>
                <a:lnTo>
                  <a:pt x="0" y="1363392"/>
                </a:lnTo>
                <a:lnTo>
                  <a:pt x="1842422" y="1363392"/>
                </a:lnTo>
                <a:lnTo>
                  <a:pt x="184242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Freeform 23"/>
          <p:cNvSpPr/>
          <p:nvPr/>
        </p:nvSpPr>
        <p:spPr>
          <a:xfrm rot="-4655255" flipH="1">
            <a:off x="10016359" y="2634296"/>
            <a:ext cx="1842422" cy="1363392"/>
          </a:xfrm>
          <a:custGeom>
            <a:avLst/>
            <a:gdLst/>
            <a:ahLst/>
            <a:cxnLst/>
            <a:rect l="l" t="t" r="r" b="b"/>
            <a:pathLst>
              <a:path w="1842422" h="1363392">
                <a:moveTo>
                  <a:pt x="1842422" y="0"/>
                </a:moveTo>
                <a:lnTo>
                  <a:pt x="0" y="0"/>
                </a:lnTo>
                <a:lnTo>
                  <a:pt x="0" y="1363392"/>
                </a:lnTo>
                <a:lnTo>
                  <a:pt x="1842422" y="1363392"/>
                </a:lnTo>
                <a:lnTo>
                  <a:pt x="1842422"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2961</Words>
  <Application>Microsoft Office PowerPoint</Application>
  <PresentationFormat>Custom</PresentationFormat>
  <Paragraphs>265</Paragraphs>
  <Slides>29</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Arial</vt:lpstr>
      <vt:lpstr>Open Sans Light Bold</vt:lpstr>
      <vt:lpstr>Times New Roman</vt:lpstr>
      <vt:lpstr>Open Sans Light</vt:lpstr>
      <vt:lpstr>Source Han Serif JP Bold</vt:lpstr>
      <vt:lpstr>Open Sans Bold</vt:lpstr>
      <vt:lpstr>Calibri</vt:lpstr>
      <vt:lpstr>Open Sans Light Italics</vt:lpstr>
      <vt:lpstr>Open Sans</vt:lpstr>
      <vt:lpstr>Open Sans Light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Vinhtesol 2024 Presentation</dc:title>
  <cp:lastModifiedBy>Đặng Thu Trang QH20E4</cp:lastModifiedBy>
  <cp:revision>9</cp:revision>
  <dcterms:created xsi:type="dcterms:W3CDTF">2006-08-16T00:00:00Z</dcterms:created>
  <dcterms:modified xsi:type="dcterms:W3CDTF">2024-10-25T23:39:05Z</dcterms:modified>
  <dc:identifier>DAGOvTzB3OA</dc:identifier>
</cp:coreProperties>
</file>